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8"/>
  </p:notesMasterIdLst>
  <p:sldIdLst>
    <p:sldId id="261" r:id="rId3"/>
    <p:sldId id="645" r:id="rId4"/>
    <p:sldId id="646" r:id="rId5"/>
    <p:sldId id="647" r:id="rId6"/>
    <p:sldId id="648" r:id="rId7"/>
    <p:sldId id="652" r:id="rId8"/>
    <p:sldId id="651" r:id="rId9"/>
    <p:sldId id="713" r:id="rId10"/>
    <p:sldId id="654" r:id="rId11"/>
    <p:sldId id="657" r:id="rId12"/>
    <p:sldId id="659" r:id="rId13"/>
    <p:sldId id="662" r:id="rId14"/>
    <p:sldId id="658" r:id="rId15"/>
    <p:sldId id="660" r:id="rId16"/>
    <p:sldId id="661" r:id="rId17"/>
    <p:sldId id="714" r:id="rId18"/>
    <p:sldId id="723" r:id="rId19"/>
    <p:sldId id="665" r:id="rId20"/>
    <p:sldId id="666" r:id="rId21"/>
    <p:sldId id="667" r:id="rId22"/>
    <p:sldId id="668" r:id="rId23"/>
    <p:sldId id="670" r:id="rId24"/>
    <p:sldId id="669" r:id="rId25"/>
    <p:sldId id="716" r:id="rId26"/>
    <p:sldId id="715" r:id="rId27"/>
    <p:sldId id="717" r:id="rId28"/>
    <p:sldId id="718" r:id="rId29"/>
    <p:sldId id="720" r:id="rId30"/>
    <p:sldId id="719" r:id="rId31"/>
    <p:sldId id="737" r:id="rId32"/>
    <p:sldId id="721" r:id="rId33"/>
    <p:sldId id="722" r:id="rId34"/>
    <p:sldId id="672" r:id="rId35"/>
    <p:sldId id="673" r:id="rId36"/>
    <p:sldId id="674" r:id="rId37"/>
    <p:sldId id="676" r:id="rId38"/>
    <p:sldId id="725" r:id="rId39"/>
    <p:sldId id="726" r:id="rId40"/>
    <p:sldId id="724" r:id="rId41"/>
    <p:sldId id="679" r:id="rId42"/>
    <p:sldId id="680" r:id="rId43"/>
    <p:sldId id="682" r:id="rId44"/>
    <p:sldId id="727" r:id="rId45"/>
    <p:sldId id="683" r:id="rId46"/>
    <p:sldId id="734" r:id="rId47"/>
    <p:sldId id="684" r:id="rId48"/>
    <p:sldId id="728" r:id="rId49"/>
    <p:sldId id="686" r:id="rId50"/>
    <p:sldId id="687" r:id="rId51"/>
    <p:sldId id="730" r:id="rId52"/>
    <p:sldId id="735" r:id="rId53"/>
    <p:sldId id="729" r:id="rId54"/>
    <p:sldId id="688" r:id="rId55"/>
    <p:sldId id="689" r:id="rId56"/>
    <p:sldId id="690" r:id="rId57"/>
    <p:sldId id="731" r:id="rId58"/>
    <p:sldId id="733" r:id="rId59"/>
    <p:sldId id="693" r:id="rId60"/>
    <p:sldId id="736" r:id="rId61"/>
    <p:sldId id="732" r:id="rId62"/>
    <p:sldId id="575" r:id="rId63"/>
    <p:sldId id="447" r:id="rId64"/>
    <p:sldId id="738" r:id="rId65"/>
    <p:sldId id="712" r:id="rId66"/>
    <p:sldId id="711" r:id="rId6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BEFF"/>
    <a:srgbClr val="D2A000"/>
    <a:srgbClr val="0097CC"/>
    <a:srgbClr val="65C1FF"/>
    <a:srgbClr val="6ABBFD"/>
    <a:srgbClr val="7A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6" autoAdjust="0"/>
    <p:restoredTop sz="96947" autoAdjust="0"/>
  </p:normalViewPr>
  <p:slideViewPr>
    <p:cSldViewPr snapToGrid="0">
      <p:cViewPr varScale="1">
        <p:scale>
          <a:sx n="83" d="100"/>
          <a:sy n="83" d="100"/>
        </p:scale>
        <p:origin x="509" y="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517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00979-BF4E-4144-865C-04A399038D9F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F2577-86EE-4356-B794-2D54CF3004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3117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51E75-A853-40F3-86C7-FF3E166F8F65}" type="slidenum">
              <a:rPr lang="es-ES" smtClean="0"/>
              <a:t>61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843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51E75-A853-40F3-86C7-FF3E166F8F65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297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51E75-A853-40F3-86C7-FF3E166F8F65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43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1614" y="363177"/>
            <a:ext cx="10846475" cy="95250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ts val="2300"/>
              </a:lnSpc>
              <a:defRPr sz="28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0993" y="1236397"/>
            <a:ext cx="10846475" cy="49054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44447"/>
                </a:solidFill>
              </a:defRPr>
            </a:lvl1pPr>
            <a:lvl2pPr marL="457200" indent="0">
              <a:buNone/>
              <a:defRPr>
                <a:solidFill>
                  <a:srgbClr val="344447"/>
                </a:solidFill>
              </a:defRPr>
            </a:lvl2pPr>
            <a:lvl3pPr marL="914400" indent="0">
              <a:buNone/>
              <a:defRPr>
                <a:solidFill>
                  <a:srgbClr val="344447"/>
                </a:solidFill>
              </a:defRPr>
            </a:lvl3pPr>
            <a:lvl4pPr marL="1371600" indent="0">
              <a:buNone/>
              <a:defRPr>
                <a:solidFill>
                  <a:srgbClr val="344447"/>
                </a:solidFill>
              </a:defRPr>
            </a:lvl4pPr>
            <a:lvl5pPr marL="1828800" indent="0">
              <a:buNone/>
              <a:defRPr>
                <a:solidFill>
                  <a:srgbClr val="344447"/>
                </a:solidFill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16" name="Rectangle 6"/>
          <p:cNvSpPr/>
          <p:nvPr userDrawn="1"/>
        </p:nvSpPr>
        <p:spPr>
          <a:xfrm>
            <a:off x="-7374" y="347958"/>
            <a:ext cx="353961" cy="2483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5352" y="6267999"/>
            <a:ext cx="681175" cy="304271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algn="l">
              <a:defRPr sz="9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FA56ABA4-253D-44E9-97A8-82E0FB6AF783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 rot="16200000">
            <a:off x="9611971" y="3901561"/>
            <a:ext cx="4114800" cy="565136"/>
          </a:xfrm>
          <a:prstGeom prst="rect">
            <a:avLst/>
          </a:prstGeom>
        </p:spPr>
        <p:txBody>
          <a:bodyPr/>
          <a:lstStyle>
            <a:lvl1pPr algn="l">
              <a:defRPr sz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  <a:latin typeface="Open Sans Semibold" panose="020B0706030804020204" pitchFamily="34" charset="0"/>
              </a:rPr>
              <a:t>www.xeridia.com</a:t>
            </a:r>
            <a:endParaRPr lang="es-ES" dirty="0">
              <a:solidFill>
                <a:srgbClr val="00B0F0"/>
              </a:solidFill>
              <a:latin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81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51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7604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525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489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13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487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079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5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166" y="1709738"/>
            <a:ext cx="1030925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35352" y="6267999"/>
            <a:ext cx="681175" cy="304271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56ABA4-253D-44E9-97A8-82E0FB6AF783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0" name="Marcador de pie de página 4"/>
          <p:cNvSpPr txBox="1">
            <a:spLocks/>
          </p:cNvSpPr>
          <p:nvPr userDrawn="1"/>
        </p:nvSpPr>
        <p:spPr>
          <a:xfrm rot="16200000">
            <a:off x="9611971" y="3901561"/>
            <a:ext cx="4114800" cy="565136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  <a:latin typeface="Open Sans Semibold" panose="020B0706030804020204" pitchFamily="34" charset="0"/>
              </a:rPr>
              <a:t>www.xeridia.com</a:t>
            </a:r>
            <a:endParaRPr lang="es-ES" dirty="0">
              <a:solidFill>
                <a:srgbClr val="00B0F0"/>
              </a:solidFill>
              <a:latin typeface="Open Sans Semibold" panose="020B0706030804020204" pitchFamily="34" charset="0"/>
            </a:endParaRPr>
          </a:p>
        </p:txBody>
      </p:sp>
      <p:sp>
        <p:nvSpPr>
          <p:cNvPr id="11" name="Rectangle 6"/>
          <p:cNvSpPr/>
          <p:nvPr userDrawn="1"/>
        </p:nvSpPr>
        <p:spPr>
          <a:xfrm>
            <a:off x="-7375" y="3746610"/>
            <a:ext cx="353961" cy="565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61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35352" y="6267999"/>
            <a:ext cx="681175" cy="304271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56ABA4-253D-44E9-97A8-82E0FB6AF783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0" name="Marcador de pie de página 4"/>
          <p:cNvSpPr txBox="1">
            <a:spLocks/>
          </p:cNvSpPr>
          <p:nvPr userDrawn="1"/>
        </p:nvSpPr>
        <p:spPr>
          <a:xfrm rot="16200000">
            <a:off x="9611971" y="3901561"/>
            <a:ext cx="4114800" cy="565136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  <a:latin typeface="Open Sans Semibold" panose="020B0706030804020204" pitchFamily="34" charset="0"/>
              </a:rPr>
              <a:t>www.xeridia.com</a:t>
            </a:r>
            <a:endParaRPr lang="es-ES" dirty="0">
              <a:solidFill>
                <a:srgbClr val="00B0F0"/>
              </a:solidFill>
              <a:latin typeface="Open Sans Semibold" panose="020B0706030804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1614" y="354710"/>
            <a:ext cx="10846475" cy="872956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ts val="2300"/>
              </a:lnSpc>
              <a:defRPr sz="2800"/>
            </a:lvl1pPr>
          </a:lstStyle>
          <a:p>
            <a:r>
              <a:rPr lang="es-ES" dirty="0"/>
              <a:t>Haga clic para modificar el estilo de título del patrón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0993" y="1236397"/>
            <a:ext cx="10846475" cy="490545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s-E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54013" lvl="0" indent="-354013">
              <a:lnSpc>
                <a:spcPct val="150000"/>
              </a:lnSpc>
              <a:buClr>
                <a:srgbClr val="00B0F0"/>
              </a:buClr>
            </a:pPr>
            <a:r>
              <a:rPr lang="es-ES" dirty="0"/>
              <a:t>Haga clic para modificar el estilo de texto del patrón</a:t>
            </a:r>
          </a:p>
        </p:txBody>
      </p:sp>
      <p:sp>
        <p:nvSpPr>
          <p:cNvPr id="12" name="Rectangle 6"/>
          <p:cNvSpPr/>
          <p:nvPr userDrawn="1"/>
        </p:nvSpPr>
        <p:spPr>
          <a:xfrm>
            <a:off x="-7374" y="347958"/>
            <a:ext cx="353961" cy="2483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0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5352" y="6267999"/>
            <a:ext cx="681175" cy="304271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algn="l">
              <a:defRPr sz="9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FA56ABA4-253D-44E9-97A8-82E0FB6AF783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 rot="16200000">
            <a:off x="9611971" y="3901561"/>
            <a:ext cx="4114800" cy="565136"/>
          </a:xfrm>
          <a:prstGeom prst="rect">
            <a:avLst/>
          </a:prstGeom>
        </p:spPr>
        <p:txBody>
          <a:bodyPr/>
          <a:lstStyle>
            <a:lvl1pPr algn="l">
              <a:defRPr sz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  <a:latin typeface="Open Sans Semibold" panose="020B0706030804020204" pitchFamily="34" charset="0"/>
              </a:rPr>
              <a:t>www.xeridia.com</a:t>
            </a:r>
            <a:endParaRPr lang="es-ES" dirty="0">
              <a:solidFill>
                <a:srgbClr val="00B0F0"/>
              </a:solidFill>
              <a:latin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877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42166" y="1709738"/>
            <a:ext cx="1030925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0" name="Rectangle 6"/>
          <p:cNvSpPr/>
          <p:nvPr userDrawn="1"/>
        </p:nvSpPr>
        <p:spPr>
          <a:xfrm>
            <a:off x="-7375" y="3746610"/>
            <a:ext cx="353961" cy="5652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5352" y="6267999"/>
            <a:ext cx="681175" cy="304271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algn="l">
              <a:defRPr sz="9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FA56ABA4-253D-44E9-97A8-82E0FB6AF783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 rot="16200000">
            <a:off x="9611971" y="3901561"/>
            <a:ext cx="4114800" cy="565136"/>
          </a:xfrm>
          <a:prstGeom prst="rect">
            <a:avLst/>
          </a:prstGeom>
        </p:spPr>
        <p:txBody>
          <a:bodyPr/>
          <a:lstStyle>
            <a:lvl1pPr algn="l">
              <a:defRPr sz="8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  <a:latin typeface="Open Sans Semibold" panose="020B0706030804020204" pitchFamily="34" charset="0"/>
              </a:rPr>
              <a:t>www.xeridia.com</a:t>
            </a:r>
            <a:endParaRPr lang="es-ES" dirty="0">
              <a:solidFill>
                <a:srgbClr val="00B0F0"/>
              </a:solidFill>
              <a:latin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2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1480" y="102870"/>
            <a:ext cx="11353800" cy="96012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6924295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100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220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860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353" y="386017"/>
            <a:ext cx="588629" cy="748257"/>
          </a:xfrm>
          <a:prstGeom prst="rect">
            <a:avLst/>
          </a:prstGeom>
        </p:spPr>
      </p:pic>
      <p:cxnSp>
        <p:nvCxnSpPr>
          <p:cNvPr id="4" name="3 Conector recto"/>
          <p:cNvCxnSpPr/>
          <p:nvPr/>
        </p:nvCxnSpPr>
        <p:spPr>
          <a:xfrm>
            <a:off x="11328849" y="386017"/>
            <a:ext cx="0" cy="618471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70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54" r:id="rId4"/>
    <p:sldLayoutId id="2147483655" r:id="rId5"/>
    <p:sldLayoutId id="214748367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74702-1CF5-49B0-A97D-23B715AFB1E3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E8FD-C0B0-4734-B377-032021978E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926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www.xeridia.co.uk/" TargetMode="External"/><Relationship Id="rId7" Type="http://schemas.openxmlformats.org/officeDocument/2006/relationships/image" Target="../media/image49.png"/><Relationship Id="rId2" Type="http://schemas.openxmlformats.org/officeDocument/2006/relationships/hyperlink" Target="mailto:info@xeridia.co.uk?subject=Query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lus.google.com/+XeridiaTIC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linkedin.com/company/xeridia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s://twitter.com/xeridia" TargetMode="External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62D1A18-5FC6-484D-835A-067599F3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70"/>
            <a:ext cx="11325975" cy="604506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898" y="6602743"/>
            <a:ext cx="18370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Xeridia</a:t>
            </a: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2020. Documento confidencial</a:t>
            </a:r>
          </a:p>
        </p:txBody>
      </p:sp>
      <p:sp>
        <p:nvSpPr>
          <p:cNvPr id="14" name="13 Título"/>
          <p:cNvSpPr>
            <a:spLocks noGrp="1"/>
          </p:cNvSpPr>
          <p:nvPr>
            <p:ph type="title"/>
          </p:nvPr>
        </p:nvSpPr>
        <p:spPr>
          <a:xfrm>
            <a:off x="4156123" y="3111287"/>
            <a:ext cx="7058641" cy="635426"/>
          </a:xfrm>
        </p:spPr>
        <p:txBody>
          <a:bodyPr anchor="ctr"/>
          <a:lstStyle/>
          <a:p>
            <a:r>
              <a:rPr lang="es-ES" sz="4800" b="1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Capacitación en Ansible</a:t>
            </a:r>
            <a:endParaRPr lang="es-ES" sz="4800" dirty="0">
              <a:solidFill>
                <a:schemeClr val="bg1"/>
              </a:solidFill>
              <a:latin typeface="Open Sans Light" panose="020B03060305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56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Inventario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607953" y="940959"/>
            <a:ext cx="2100414" cy="7746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Escenario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3B904B2-7B0A-4795-B788-FBAD3E48B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785" y="1227666"/>
            <a:ext cx="4192131" cy="52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Inventario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459907" y="1070291"/>
            <a:ext cx="2831933" cy="6788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Fichero hosts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C0BD5C-7962-4E90-949E-A487F8E2C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31" y="1749126"/>
            <a:ext cx="4376466" cy="42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3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Inventario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852551" y="1227666"/>
            <a:ext cx="4294973" cy="872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Estructura de inventario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de entorno</a:t>
            </a:r>
          </a:p>
          <a:p>
            <a:pPr marL="457200" lvl="1" indent="0">
              <a:buNone/>
            </a:pPr>
            <a:endParaRPr 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D4958E-AF57-40EF-91B8-E436F21BB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1" y="981347"/>
            <a:ext cx="26384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Inventario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77047" y="2050142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Fichero hosts - inventory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Formato ini de Windows.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Localización por defecto: /etc/ansible/hosts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 fichero por entorno.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indica desde la línea de comandos con el flag –i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Variables.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A961FE-CEB1-492C-920D-099DA53F3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11" y="940959"/>
            <a:ext cx="3117031" cy="30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68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Inventario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Variables. Directorio group_vars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para grupos de hosts.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Directorio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Las variables están disponibles para todos los hosts de un entorno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Directorio “grupo”. Variables disponibles para hosts de cada grupo</a:t>
            </a:r>
          </a:p>
          <a:p>
            <a:pPr marL="457200" lvl="1" indent="0">
              <a:buNone/>
            </a:pPr>
            <a:endParaRPr 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9F4BF5-4AB8-4B16-A999-34E269D5E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16" y="984068"/>
            <a:ext cx="1934924" cy="38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Inventario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3" y="1324136"/>
            <a:ext cx="7717442" cy="32565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Variables. Directorio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host_vars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específicas para un host concreto.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pueden crear ficheros o directorios con el nombre.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 nombre es el que aparezca en el fichero de inventario.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 formato es idéntico al group_vars.</a:t>
            </a:r>
          </a:p>
          <a:p>
            <a:pPr marL="457200" lvl="1" indent="0">
              <a:buNone/>
            </a:pPr>
            <a:endParaRPr 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F171E1-5AB7-4B4E-A009-019A8E3E5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832" y="859427"/>
            <a:ext cx="26384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2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188A5-9126-4224-A898-CC8BFCD2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857E9E-8612-45AD-BA77-24B58E46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614" y="1053517"/>
            <a:ext cx="4864150" cy="749157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r>
              <a:rPr lang="es-ES" sz="3200" b="1" dirty="0">
                <a:solidFill>
                  <a:srgbClr val="00B0F0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INVENTARIO DINÁMICO</a:t>
            </a:r>
          </a:p>
        </p:txBody>
      </p:sp>
      <p:sp>
        <p:nvSpPr>
          <p:cNvPr id="6" name="10 Marcador de contenido">
            <a:extLst>
              <a:ext uri="{FF2B5EF4-FFF2-40B4-BE49-F238E27FC236}">
                <a16:creationId xmlns:a16="http://schemas.microsoft.com/office/drawing/2014/main" id="{52A9B65D-9FBC-4E7E-8987-16E2B6229D23}"/>
              </a:ext>
            </a:extLst>
          </p:cNvPr>
          <p:cNvSpPr txBox="1">
            <a:spLocks/>
          </p:cNvSpPr>
          <p:nvPr/>
        </p:nvSpPr>
        <p:spPr>
          <a:xfrm>
            <a:off x="2257778" y="2665257"/>
            <a:ext cx="7054146" cy="21854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Casos de uso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Inventarios de hosts muy cambiantes en el tiempo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Puestos de usuario (Ansible +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Chocolatey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cs typeface="Courier New" panose="02070309020205020404" pitchFamily="49" charset="0"/>
              </a:rPr>
              <a:t>Se ha de desarrollar scripts que generen JSON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961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0188A5-9126-4224-A898-CC8BFCD2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857E9E-8612-45AD-BA77-24B58E46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614" y="1053517"/>
            <a:ext cx="4864150" cy="749157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r>
              <a:rPr lang="es-ES" sz="3200" b="1" dirty="0">
                <a:solidFill>
                  <a:srgbClr val="00B0F0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INVENTARIO DINÁMICO</a:t>
            </a:r>
          </a:p>
        </p:txBody>
      </p:sp>
      <p:sp>
        <p:nvSpPr>
          <p:cNvPr id="6" name="10 Marcador de contenido">
            <a:extLst>
              <a:ext uri="{FF2B5EF4-FFF2-40B4-BE49-F238E27FC236}">
                <a16:creationId xmlns:a16="http://schemas.microsoft.com/office/drawing/2014/main" id="{52A9B65D-9FBC-4E7E-8987-16E2B6229D23}"/>
              </a:ext>
            </a:extLst>
          </p:cNvPr>
          <p:cNvSpPr txBox="1">
            <a:spLocks/>
          </p:cNvSpPr>
          <p:nvPr/>
        </p:nvSpPr>
        <p:spPr>
          <a:xfrm>
            <a:off x="1367043" y="2064365"/>
            <a:ext cx="7054146" cy="3221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Obtención de hosts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Proveedores Cloud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cs typeface="Courier New" panose="02070309020205020404" pitchFamily="49" charset="0"/>
              </a:rPr>
              <a:t>Active </a:t>
            </a:r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cs typeface="Courier New" panose="02070309020205020404" pitchFamily="49" charset="0"/>
              </a:rPr>
              <a:t>Directory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cs typeface="Courier New" panose="02070309020205020404" pitchFamily="49" charset="0"/>
              </a:rPr>
              <a:t> / </a:t>
            </a:r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cs typeface="Courier New" panose="02070309020205020404" pitchFamily="49" charset="0"/>
              </a:rPr>
              <a:t>Ldap</a:t>
            </a: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cs typeface="Courier New" panose="02070309020205020404" pitchFamily="49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cs typeface="Courier New" panose="02070309020205020404" pitchFamily="49" charset="0"/>
              </a:rPr>
              <a:t>Cmdb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cs typeface="Courier New" panose="02070309020205020404" pitchFamily="49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cs typeface="Courier New" panose="02070309020205020404" pitchFamily="49" charset="0"/>
              </a:rPr>
              <a:t>Clobber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82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2E7CFCD-DBD1-40A3-A3B2-D290B3BECDA7}"/>
              </a:ext>
            </a:extLst>
          </p:cNvPr>
          <p:cNvSpPr txBox="1"/>
          <p:nvPr/>
        </p:nvSpPr>
        <p:spPr>
          <a:xfrm>
            <a:off x="951235" y="1324136"/>
            <a:ext cx="2543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PLAYBOOKS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EB88B7-281D-440D-BB1E-6C739E158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63" y="2005381"/>
            <a:ext cx="7283008" cy="391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57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Playbook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Playbook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Término que usa Ansible para los scripts de gestión de la configuración.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Usa sintaxis YAML (YAML Ain't Another Markup Language). Ojo con tabulados, caracteres… 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Conjunto de tareas a ejecutar.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agrupan en roles.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Buscan llevar un host a un estado determinado.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Deberían ser Idempotentes.</a:t>
            </a:r>
          </a:p>
          <a:p>
            <a:pPr marL="457200" lvl="1" indent="0">
              <a:buNone/>
            </a:pPr>
            <a:endParaRPr 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64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E505DA4-18E2-4F4A-8521-58D38A16442E}"/>
              </a:ext>
            </a:extLst>
          </p:cNvPr>
          <p:cNvSpPr/>
          <p:nvPr/>
        </p:nvSpPr>
        <p:spPr>
          <a:xfrm>
            <a:off x="790832" y="684272"/>
            <a:ext cx="3318281" cy="739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r>
              <a:rPr lang="es-ES" sz="3200" b="1" dirty="0">
                <a:solidFill>
                  <a:srgbClr val="00B0F0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INTRODUCCIÓN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364A1EA-3BDA-42ED-8984-542E05914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43" y="1557228"/>
            <a:ext cx="4070514" cy="499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Playbook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Playbook. Estructura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hosts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Tasks</a:t>
            </a:r>
          </a:p>
          <a:p>
            <a:pPr marL="1268413" lvl="3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Modules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Roles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Handlers</a:t>
            </a:r>
          </a:p>
          <a:p>
            <a:pPr marL="457200" lvl="1" indent="0">
              <a:buNone/>
            </a:pPr>
            <a:endParaRPr 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1D3A56-0528-4C29-B098-010110060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08" y="1057275"/>
            <a:ext cx="50292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2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Playbook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877919" y="1227666"/>
            <a:ext cx="5061328" cy="68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Diagrama de los playbook</a:t>
            </a:r>
          </a:p>
          <a:p>
            <a:pPr marL="457200" lvl="1" indent="0">
              <a:buNone/>
            </a:pPr>
            <a:endParaRPr lang="es-E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D313BBD-C29A-44FB-A196-2EEC2BB0E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84" y="2169658"/>
            <a:ext cx="58007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5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Tasks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2030632" y="1777459"/>
            <a:ext cx="7508437" cy="3883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Tasks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name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nombre de la tarea.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module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módulo que va a ejecutar la tarea. 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with_items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para implementar bucles.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para aplicar condiciones.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register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registra la salida del módulo en una variable.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509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Ansible. Tasks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3" y="1324136"/>
            <a:ext cx="2927727" cy="783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Tasks. Ejemplo</a:t>
            </a:r>
            <a:endParaRPr lang="es-ES" sz="28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5B80D2-0605-4C32-A3EB-C5078D1A8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82" y="1750212"/>
            <a:ext cx="4904211" cy="14192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A4ECD2-0D36-49C2-85E3-CDBFC7ABF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82" y="3429000"/>
            <a:ext cx="4904211" cy="23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0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AF311-E62F-4275-AEF7-A94AD2A1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B4EF2-3973-49D7-B966-C0910CF05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MÓDULOS DE ANSIBLE</a:t>
            </a:r>
            <a:endParaRPr lang="es-E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90EF87-C43B-4CC7-8B54-443DBCBAE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90" y="1810070"/>
            <a:ext cx="7210234" cy="433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AF311-E62F-4275-AEF7-A94AD2A1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Principales módulos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B4EF2-3973-49D7-B966-C0910CF05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93" y="1236397"/>
            <a:ext cx="4028127" cy="514026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Módulos de sistema</a:t>
            </a:r>
            <a:endParaRPr lang="es-E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94EAFB-4BFC-4D3A-A06D-307EE3FD5D9E}"/>
              </a:ext>
            </a:extLst>
          </p:cNvPr>
          <p:cNvSpPr txBox="1"/>
          <p:nvPr/>
        </p:nvSpPr>
        <p:spPr>
          <a:xfrm>
            <a:off x="1674405" y="2063932"/>
            <a:ext cx="82208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/>
              <a:t>cron</a:t>
            </a:r>
            <a:r>
              <a:rPr lang="es-ES" sz="2000" dirty="0"/>
              <a:t> - Gestiona las tareas cron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firewalld</a:t>
            </a:r>
            <a:r>
              <a:rPr lang="es-ES" sz="2000" dirty="0"/>
              <a:t> – Gestión de puertos y servicios (firewall)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iptables</a:t>
            </a:r>
            <a:r>
              <a:rPr lang="es-ES" sz="2000" dirty="0"/>
              <a:t> – Modifica </a:t>
            </a:r>
            <a:r>
              <a:rPr lang="es-ES" sz="2000" dirty="0" err="1"/>
              <a:t>iptables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gather_facts</a:t>
            </a:r>
            <a:r>
              <a:rPr lang="es-ES" sz="2000" b="1" dirty="0"/>
              <a:t> </a:t>
            </a:r>
            <a:r>
              <a:rPr lang="es-ES" sz="2000" dirty="0"/>
              <a:t>– Características de los hosts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debug</a:t>
            </a:r>
            <a:r>
              <a:rPr lang="es-ES" sz="2000" dirty="0"/>
              <a:t> – Muestra contenido de las variables usadas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group</a:t>
            </a:r>
            <a:r>
              <a:rPr lang="es-ES" sz="2000" dirty="0"/>
              <a:t> – Gestión de grupos y usuarios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java_cert</a:t>
            </a:r>
            <a:r>
              <a:rPr lang="es-ES" sz="2000" b="1" dirty="0"/>
              <a:t> </a:t>
            </a:r>
            <a:r>
              <a:rPr lang="es-ES" sz="2000" dirty="0"/>
              <a:t>– </a:t>
            </a:r>
            <a:r>
              <a:rPr lang="es-ES" sz="2000" dirty="0" err="1"/>
              <a:t>keytool</a:t>
            </a:r>
            <a:r>
              <a:rPr lang="es-ES" sz="2000" dirty="0"/>
              <a:t> para la gestión de las claves de Java (</a:t>
            </a:r>
            <a:r>
              <a:rPr lang="es-ES" sz="2000" dirty="0" err="1"/>
              <a:t>cacerts</a:t>
            </a:r>
            <a:r>
              <a:rPr lang="es-E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java_keystore</a:t>
            </a:r>
            <a:r>
              <a:rPr lang="es-ES" sz="2000" b="1" dirty="0"/>
              <a:t> </a:t>
            </a:r>
            <a:r>
              <a:rPr lang="es-ES" sz="2000" dirty="0"/>
              <a:t>– Gestión de la Java </a:t>
            </a:r>
            <a:r>
              <a:rPr lang="es-ES" sz="2000" dirty="0" err="1"/>
              <a:t>keystore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mount</a:t>
            </a:r>
            <a:r>
              <a:rPr lang="es-ES" sz="2000" dirty="0"/>
              <a:t> – Gestión de puntos de montaje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reboot</a:t>
            </a:r>
            <a:r>
              <a:rPr lang="es-ES" sz="2000" b="1" dirty="0"/>
              <a:t> </a:t>
            </a:r>
            <a:r>
              <a:rPr lang="es-ES" sz="2000" dirty="0"/>
              <a:t>– Reinicio de un hosts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service</a:t>
            </a:r>
            <a:r>
              <a:rPr lang="es-ES" sz="2000" dirty="0"/>
              <a:t> – Gestión de servicios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sysctl</a:t>
            </a:r>
            <a:r>
              <a:rPr lang="es-ES" sz="2000" b="1" dirty="0"/>
              <a:t> </a:t>
            </a:r>
            <a:r>
              <a:rPr lang="es-ES" sz="2000" dirty="0"/>
              <a:t>– Gestión de servicios en </a:t>
            </a:r>
            <a:r>
              <a:rPr lang="es-ES" sz="2000" dirty="0" err="1"/>
              <a:t>sysctl.conf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systemd</a:t>
            </a:r>
            <a:r>
              <a:rPr lang="es-ES" sz="2000" b="1" dirty="0"/>
              <a:t> </a:t>
            </a:r>
            <a:r>
              <a:rPr lang="es-ES" sz="2000" dirty="0"/>
              <a:t>– Gestión de servicios</a:t>
            </a:r>
          </a:p>
        </p:txBody>
      </p:sp>
    </p:spTree>
    <p:extLst>
      <p:ext uri="{BB962C8B-B14F-4D97-AF65-F5344CB8AC3E}">
        <p14:creationId xmlns:p14="http://schemas.microsoft.com/office/powerpoint/2010/main" val="2463401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AF311-E62F-4275-AEF7-A94AD2A1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Módulos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B4EF2-3973-49D7-B966-C0910CF05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94" y="1236397"/>
            <a:ext cx="4193590" cy="505317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Gestión de paquetes</a:t>
            </a:r>
            <a:endParaRPr lang="es-E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12F9D2-4D6D-4A6F-ABAB-78FEDC43FB2B}"/>
              </a:ext>
            </a:extLst>
          </p:cNvPr>
          <p:cNvSpPr txBox="1"/>
          <p:nvPr/>
        </p:nvSpPr>
        <p:spPr>
          <a:xfrm>
            <a:off x="1737360" y="2090057"/>
            <a:ext cx="87172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apt</a:t>
            </a:r>
            <a:r>
              <a:rPr lang="es-ES" sz="2000" dirty="0"/>
              <a:t> – Gestiona paquetes APT (Debian, Ubuntu…)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apt_key</a:t>
            </a:r>
            <a:r>
              <a:rPr lang="es-ES" sz="2000" b="1" dirty="0"/>
              <a:t> </a:t>
            </a:r>
            <a:r>
              <a:rPr lang="es-ES" sz="2000" dirty="0"/>
              <a:t>– Gestión de </a:t>
            </a:r>
            <a:r>
              <a:rPr lang="es-ES" sz="2000" dirty="0" err="1"/>
              <a:t>keys</a:t>
            </a:r>
            <a:r>
              <a:rPr lang="es-ES" sz="2000" dirty="0"/>
              <a:t> </a:t>
            </a:r>
            <a:r>
              <a:rPr lang="es-ES" sz="2000" dirty="0" err="1"/>
              <a:t>apt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apt_repo</a:t>
            </a:r>
            <a:r>
              <a:rPr lang="es-ES" sz="2000" b="1" dirty="0"/>
              <a:t> </a:t>
            </a:r>
            <a:r>
              <a:rPr lang="es-ES" sz="2000" dirty="0"/>
              <a:t>– Gestión de repositorios vía comando </a:t>
            </a:r>
            <a:r>
              <a:rPr lang="es-ES" sz="2000" dirty="0" err="1"/>
              <a:t>apt</a:t>
            </a:r>
            <a:r>
              <a:rPr lang="es-ES" sz="2000" dirty="0"/>
              <a:t>-repo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apt_repository</a:t>
            </a:r>
            <a:r>
              <a:rPr lang="es-ES" sz="2000" b="1" dirty="0"/>
              <a:t> </a:t>
            </a:r>
            <a:r>
              <a:rPr lang="es-ES" sz="2000" dirty="0"/>
              <a:t>– </a:t>
            </a:r>
            <a:r>
              <a:rPr lang="es-ES" sz="2000" dirty="0" err="1"/>
              <a:t>Add</a:t>
            </a:r>
            <a:r>
              <a:rPr lang="es-ES" sz="2000" dirty="0"/>
              <a:t> and </a:t>
            </a:r>
            <a:r>
              <a:rPr lang="es-ES" sz="2000" dirty="0" err="1"/>
              <a:t>remove</a:t>
            </a:r>
            <a:r>
              <a:rPr lang="es-ES" sz="2000" dirty="0"/>
              <a:t> APT </a:t>
            </a:r>
            <a:r>
              <a:rPr lang="es-ES" sz="2000" dirty="0" err="1"/>
              <a:t>repositories</a:t>
            </a: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yum</a:t>
            </a:r>
            <a:r>
              <a:rPr lang="es-ES" sz="2000" b="1" dirty="0"/>
              <a:t> </a:t>
            </a:r>
            <a:r>
              <a:rPr lang="es-ES" sz="2000" dirty="0"/>
              <a:t>– Gestión de paquetes YUM (Red </a:t>
            </a:r>
            <a:r>
              <a:rPr lang="es-ES" sz="2000" dirty="0" err="1"/>
              <a:t>Hat</a:t>
            </a:r>
            <a:r>
              <a:rPr lang="es-ES" sz="2000" dirty="0"/>
              <a:t>, CentOS…)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yum_repository</a:t>
            </a:r>
            <a:r>
              <a:rPr lang="es-ES" sz="2000" b="1" dirty="0"/>
              <a:t> </a:t>
            </a:r>
            <a:r>
              <a:rPr lang="es-ES" sz="2000" dirty="0"/>
              <a:t>– Gestión de repositorios YUM</a:t>
            </a:r>
          </a:p>
        </p:txBody>
      </p:sp>
    </p:spTree>
    <p:extLst>
      <p:ext uri="{BB962C8B-B14F-4D97-AF65-F5344CB8AC3E}">
        <p14:creationId xmlns:p14="http://schemas.microsoft.com/office/powerpoint/2010/main" val="511498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AF311-E62F-4275-AEF7-A94AD2A1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Módulos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B4EF2-3973-49D7-B966-C0910CF05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94" y="1236397"/>
            <a:ext cx="3914916" cy="540152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Gestión de ficheros</a:t>
            </a:r>
            <a:endParaRPr lang="es-E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B8DF15-E3B2-47A6-8B8F-5EA729E3BFE7}"/>
              </a:ext>
            </a:extLst>
          </p:cNvPr>
          <p:cNvSpPr txBox="1"/>
          <p:nvPr/>
        </p:nvSpPr>
        <p:spPr>
          <a:xfrm>
            <a:off x="1722302" y="2455817"/>
            <a:ext cx="81250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copy</a:t>
            </a:r>
            <a:r>
              <a:rPr lang="en-US" sz="2000" dirty="0"/>
              <a:t> – </a:t>
            </a:r>
            <a:r>
              <a:rPr lang="en-US" sz="2000" dirty="0" err="1"/>
              <a:t>Copiar</a:t>
            </a:r>
            <a:r>
              <a:rPr lang="en-US" sz="2000" dirty="0"/>
              <a:t> </a:t>
            </a:r>
            <a:r>
              <a:rPr lang="en-US" sz="2000" dirty="0" err="1"/>
              <a:t>ficheros</a:t>
            </a:r>
            <a:r>
              <a:rPr lang="en-US" sz="2000" dirty="0"/>
              <a:t> a los hosts </a:t>
            </a:r>
            <a:r>
              <a:rPr lang="en-US" sz="2000" dirty="0" err="1"/>
              <a:t>remotos</a:t>
            </a:r>
            <a:r>
              <a:rPr lang="en-US" sz="2000" dirty="0"/>
              <a:t> (../file)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syncronize</a:t>
            </a:r>
            <a:r>
              <a:rPr lang="en-US" sz="2000" dirty="0"/>
              <a:t> – </a:t>
            </a:r>
            <a:r>
              <a:rPr lang="en-US" sz="2000" dirty="0" err="1"/>
              <a:t>Sincronización</a:t>
            </a:r>
            <a:r>
              <a:rPr lang="en-US" sz="2000" dirty="0"/>
              <a:t> de </a:t>
            </a:r>
            <a:r>
              <a:rPr lang="en-US" sz="2000" dirty="0" err="1"/>
              <a:t>ficheros</a:t>
            </a:r>
            <a:r>
              <a:rPr lang="en-US" sz="2000" dirty="0"/>
              <a:t> (</a:t>
            </a:r>
            <a:r>
              <a:rPr lang="en-US" sz="2000" dirty="0" err="1"/>
              <a:t>rsync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file</a:t>
            </a:r>
            <a:r>
              <a:rPr lang="en-US" sz="2000" dirty="0"/>
              <a:t> – </a:t>
            </a:r>
            <a:r>
              <a:rPr lang="en-US" sz="2000" dirty="0" err="1"/>
              <a:t>Gestión</a:t>
            </a:r>
            <a:r>
              <a:rPr lang="en-US" sz="2000" dirty="0"/>
              <a:t> de </a:t>
            </a:r>
            <a:r>
              <a:rPr lang="en-US" sz="2000" dirty="0" err="1"/>
              <a:t>ficheros</a:t>
            </a:r>
            <a:r>
              <a:rPr lang="en-US" sz="2000" dirty="0"/>
              <a:t> y </a:t>
            </a:r>
            <a:r>
              <a:rPr lang="en-US" sz="2000" dirty="0" err="1"/>
              <a:t>propiedades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tempfile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ficheros</a:t>
            </a:r>
            <a:r>
              <a:rPr lang="en-US" sz="2000" dirty="0"/>
              <a:t> y </a:t>
            </a:r>
            <a:r>
              <a:rPr lang="en-US" sz="2000" dirty="0" err="1"/>
              <a:t>directorios</a:t>
            </a:r>
            <a:r>
              <a:rPr lang="en-US" sz="2000" dirty="0"/>
              <a:t> </a:t>
            </a:r>
            <a:r>
              <a:rPr lang="en-US" sz="2000" dirty="0" err="1"/>
              <a:t>temporales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lineinfile</a:t>
            </a:r>
            <a:r>
              <a:rPr lang="en-US" sz="2000" dirty="0"/>
              <a:t> – </a:t>
            </a:r>
            <a:r>
              <a:rPr lang="en-US" sz="2000" dirty="0" err="1"/>
              <a:t>Inserta</a:t>
            </a:r>
            <a:r>
              <a:rPr lang="en-US" sz="2000" dirty="0"/>
              <a:t> o </a:t>
            </a:r>
            <a:r>
              <a:rPr lang="en-US" sz="2000" dirty="0" err="1"/>
              <a:t>comprueba</a:t>
            </a:r>
            <a:r>
              <a:rPr lang="en-US" sz="2000" dirty="0"/>
              <a:t> que </a:t>
            </a:r>
            <a:r>
              <a:rPr lang="en-US" sz="2000" dirty="0" err="1"/>
              <a:t>existan</a:t>
            </a:r>
            <a:r>
              <a:rPr lang="en-US" sz="2000" dirty="0"/>
              <a:t> </a:t>
            </a:r>
            <a:r>
              <a:rPr lang="en-US" sz="2000" dirty="0" err="1"/>
              <a:t>líneas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ficheros</a:t>
            </a:r>
            <a:r>
              <a:rPr lang="en-US" sz="2000" dirty="0"/>
              <a:t> de </a:t>
            </a:r>
            <a:r>
              <a:rPr lang="en-US" sz="2000" dirty="0" err="1"/>
              <a:t>texto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archive</a:t>
            </a:r>
            <a:r>
              <a:rPr lang="en-US" sz="2000" dirty="0"/>
              <a:t> – </a:t>
            </a:r>
            <a:r>
              <a:rPr lang="en-US" sz="2000" dirty="0" err="1"/>
              <a:t>Compresión</a:t>
            </a:r>
            <a:r>
              <a:rPr lang="en-US" sz="2000" dirty="0"/>
              <a:t> de </a:t>
            </a:r>
            <a:r>
              <a:rPr lang="en-US" sz="2000" dirty="0" err="1"/>
              <a:t>ficheros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unarchive </a:t>
            </a:r>
            <a:r>
              <a:rPr lang="en-US" sz="2000" dirty="0"/>
              <a:t>– </a:t>
            </a:r>
            <a:r>
              <a:rPr lang="en-US" sz="2000" dirty="0" err="1"/>
              <a:t>Descompresión</a:t>
            </a:r>
            <a:r>
              <a:rPr lang="en-US" sz="2000" dirty="0"/>
              <a:t> de </a:t>
            </a:r>
            <a:r>
              <a:rPr lang="en-US" sz="2000" dirty="0" err="1"/>
              <a:t>ficheros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178562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AF311-E62F-4275-AEF7-A94AD2A1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Módulos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B4EF2-3973-49D7-B966-C0910CF05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94" y="1236397"/>
            <a:ext cx="3914916" cy="540152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Módulos de red</a:t>
            </a:r>
            <a:endParaRPr lang="es-E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B8DF15-E3B2-47A6-8B8F-5EA729E3BFE7}"/>
              </a:ext>
            </a:extLst>
          </p:cNvPr>
          <p:cNvSpPr txBox="1"/>
          <p:nvPr/>
        </p:nvSpPr>
        <p:spPr>
          <a:xfrm>
            <a:off x="1297578" y="1924594"/>
            <a:ext cx="812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get_url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Descarga</a:t>
            </a:r>
            <a:r>
              <a:rPr lang="en-US" sz="2000" dirty="0"/>
              <a:t> </a:t>
            </a:r>
            <a:r>
              <a:rPr lang="en-US" sz="2000" dirty="0" err="1"/>
              <a:t>ficheros</a:t>
            </a:r>
            <a:r>
              <a:rPr lang="en-US" sz="2000" dirty="0"/>
              <a:t> HTTP, HTTPS, o FTP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uri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Interacción</a:t>
            </a:r>
            <a:r>
              <a:rPr lang="en-US" sz="2000" dirty="0"/>
              <a:t> con URLS</a:t>
            </a:r>
            <a:endParaRPr lang="es-ES" sz="2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B66E985-9BBB-4DBF-85C1-1E85FA41EBC0}"/>
              </a:ext>
            </a:extLst>
          </p:cNvPr>
          <p:cNvSpPr txBox="1">
            <a:spLocks/>
          </p:cNvSpPr>
          <p:nvPr/>
        </p:nvSpPr>
        <p:spPr>
          <a:xfrm>
            <a:off x="360994" y="3158924"/>
            <a:ext cx="4167463" cy="5401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Módulos para BBDD</a:t>
            </a:r>
            <a:endParaRPr lang="es-ES" sz="3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562797-CBB7-4522-8E28-5A20349AE974}"/>
              </a:ext>
            </a:extLst>
          </p:cNvPr>
          <p:cNvSpPr txBox="1"/>
          <p:nvPr/>
        </p:nvSpPr>
        <p:spPr>
          <a:xfrm>
            <a:off x="1297578" y="4075815"/>
            <a:ext cx="8125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mysql_db</a:t>
            </a:r>
            <a:r>
              <a:rPr lang="en-US" sz="2000" b="1" dirty="0"/>
              <a:t> – </a:t>
            </a:r>
            <a:r>
              <a:rPr lang="en-US" sz="2000" dirty="0" err="1"/>
              <a:t>Crea</a:t>
            </a:r>
            <a:r>
              <a:rPr lang="en-US" sz="2000" dirty="0"/>
              <a:t> o </a:t>
            </a:r>
            <a:r>
              <a:rPr lang="en-US" sz="2000" dirty="0" err="1"/>
              <a:t>elimina</a:t>
            </a:r>
            <a:r>
              <a:rPr lang="en-US" sz="2000" dirty="0"/>
              <a:t> BBDD MySQL</a:t>
            </a:r>
            <a:r>
              <a:rPr lang="en-US" sz="20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mysql_user</a:t>
            </a:r>
            <a:r>
              <a:rPr lang="en-US" sz="2000" b="1" dirty="0"/>
              <a:t> – </a:t>
            </a:r>
            <a:r>
              <a:rPr lang="en-US" sz="2000" dirty="0" err="1"/>
              <a:t>Crea</a:t>
            </a:r>
            <a:r>
              <a:rPr lang="en-US" sz="2000" dirty="0"/>
              <a:t> o </a:t>
            </a:r>
            <a:r>
              <a:rPr lang="en-US" sz="2000" dirty="0" err="1"/>
              <a:t>elimina</a:t>
            </a:r>
            <a:r>
              <a:rPr lang="en-US" sz="2000" dirty="0"/>
              <a:t> </a:t>
            </a:r>
            <a:r>
              <a:rPr lang="en-US" sz="2000" dirty="0" err="1"/>
              <a:t>usarios</a:t>
            </a:r>
            <a:r>
              <a:rPr lang="en-US" sz="2000" dirty="0"/>
              <a:t> de una BBDD 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postgresql_db</a:t>
            </a:r>
            <a:r>
              <a:rPr lang="es-ES" sz="2000" b="1" dirty="0"/>
              <a:t> </a:t>
            </a:r>
            <a:r>
              <a:rPr lang="es-ES" sz="2000" dirty="0"/>
              <a:t>– Crea o elimina BBDD 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 err="1"/>
              <a:t>postgresql_user</a:t>
            </a:r>
            <a:r>
              <a:rPr lang="es-ES" sz="2000" b="1" dirty="0"/>
              <a:t> </a:t>
            </a:r>
            <a:r>
              <a:rPr lang="es-ES" sz="2000" dirty="0"/>
              <a:t>– Añade o elimina usuarios en BBDD PostgreSQL </a:t>
            </a:r>
          </a:p>
        </p:txBody>
      </p:sp>
    </p:spTree>
    <p:extLst>
      <p:ext uri="{BB962C8B-B14F-4D97-AF65-F5344CB8AC3E}">
        <p14:creationId xmlns:p14="http://schemas.microsoft.com/office/powerpoint/2010/main" val="2664560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AF311-E62F-4275-AEF7-A94AD2A1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Módulos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B4EF2-3973-49D7-B966-C0910CF05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94" y="1236397"/>
            <a:ext cx="3914916" cy="540152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Módulos Windows</a:t>
            </a:r>
            <a:endParaRPr lang="es-E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B8DF15-E3B2-47A6-8B8F-5EA729E3BFE7}"/>
              </a:ext>
            </a:extLst>
          </p:cNvPr>
          <p:cNvSpPr txBox="1"/>
          <p:nvPr/>
        </p:nvSpPr>
        <p:spPr>
          <a:xfrm>
            <a:off x="1436915" y="2412274"/>
            <a:ext cx="81250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win_shell</a:t>
            </a:r>
            <a:r>
              <a:rPr lang="en-US" sz="2000" b="1" dirty="0"/>
              <a:t> - </a:t>
            </a:r>
            <a:r>
              <a:rPr lang="en-US" sz="2000" dirty="0" err="1"/>
              <a:t>Comandos</a:t>
            </a:r>
            <a:r>
              <a:rPr lang="en-US" sz="2000" dirty="0"/>
              <a:t> </a:t>
            </a:r>
            <a:r>
              <a:rPr lang="en-US" sz="2000" dirty="0" err="1"/>
              <a:t>cmd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win_chocolatey</a:t>
            </a:r>
            <a:r>
              <a:rPr lang="en-US" sz="2000" b="1" dirty="0"/>
              <a:t> – </a:t>
            </a:r>
            <a:r>
              <a:rPr lang="en-US" sz="2000" dirty="0" err="1"/>
              <a:t>Gestión</a:t>
            </a:r>
            <a:r>
              <a:rPr lang="en-US" sz="2000" dirty="0"/>
              <a:t> de </a:t>
            </a:r>
            <a:r>
              <a:rPr lang="en-US" sz="2000" dirty="0" err="1"/>
              <a:t>paquetes</a:t>
            </a:r>
            <a:r>
              <a:rPr lang="en-US" sz="2000" dirty="0"/>
              <a:t> </a:t>
            </a:r>
            <a:r>
              <a:rPr lang="en-US" sz="2000" dirty="0" err="1"/>
              <a:t>usando</a:t>
            </a:r>
            <a:r>
              <a:rPr lang="en-US" sz="2000" dirty="0"/>
              <a:t> chocolatey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win_copy</a:t>
            </a:r>
            <a:r>
              <a:rPr lang="en-US" sz="2000" b="1" dirty="0"/>
              <a:t> – </a:t>
            </a:r>
            <a:r>
              <a:rPr lang="en-US" sz="2000" dirty="0" err="1"/>
              <a:t>Copia</a:t>
            </a:r>
            <a:r>
              <a:rPr lang="en-US" sz="2000" dirty="0"/>
              <a:t> </a:t>
            </a:r>
            <a:r>
              <a:rPr lang="en-US" sz="2000" dirty="0" err="1"/>
              <a:t>ficheros</a:t>
            </a:r>
            <a:r>
              <a:rPr lang="en-US" sz="2000" dirty="0"/>
              <a:t> a hosts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win_file</a:t>
            </a:r>
            <a:r>
              <a:rPr lang="en-US" sz="2000" b="1" dirty="0"/>
              <a:t> – </a:t>
            </a: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ficheros</a:t>
            </a:r>
            <a:r>
              <a:rPr lang="en-US" sz="2000" dirty="0"/>
              <a:t> y </a:t>
            </a:r>
            <a:r>
              <a:rPr lang="en-US" sz="2000" dirty="0" err="1"/>
              <a:t>directorios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hosts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win_robocopy</a:t>
            </a:r>
            <a:r>
              <a:rPr lang="en-US" sz="2000" b="1" dirty="0"/>
              <a:t> – </a:t>
            </a:r>
            <a:r>
              <a:rPr lang="en-US" sz="2000" dirty="0" err="1"/>
              <a:t>Sincroniza</a:t>
            </a:r>
            <a:r>
              <a:rPr lang="en-US" sz="2000" dirty="0"/>
              <a:t> </a:t>
            </a:r>
            <a:r>
              <a:rPr lang="en-US" sz="2000" dirty="0" err="1"/>
              <a:t>contenidos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dos </a:t>
            </a:r>
            <a:r>
              <a:rPr lang="en-US" sz="2000" dirty="0" err="1"/>
              <a:t>directorios</a:t>
            </a:r>
            <a:r>
              <a:rPr lang="en-US" sz="2000" dirty="0"/>
              <a:t> </a:t>
            </a:r>
            <a:r>
              <a:rPr lang="en-US" sz="2000" dirty="0" err="1"/>
              <a:t>remotos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win_firewall</a:t>
            </a:r>
            <a:r>
              <a:rPr lang="en-US" sz="2000" b="1" dirty="0"/>
              <a:t> – </a:t>
            </a:r>
            <a:r>
              <a:rPr lang="en-US" sz="2000" dirty="0" err="1"/>
              <a:t>Habilita</a:t>
            </a:r>
            <a:r>
              <a:rPr lang="en-US" sz="2000" dirty="0"/>
              <a:t> o </a:t>
            </a:r>
            <a:r>
              <a:rPr lang="en-US" sz="2000" dirty="0" err="1"/>
              <a:t>deshabilita</a:t>
            </a:r>
            <a:r>
              <a:rPr lang="en-US" sz="2000" dirty="0"/>
              <a:t> el firewall de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win_domain_user</a:t>
            </a:r>
            <a:r>
              <a:rPr lang="en-US" sz="2000" b="1" dirty="0"/>
              <a:t> – </a:t>
            </a:r>
            <a:r>
              <a:rPr lang="en-US" sz="2000" dirty="0" err="1"/>
              <a:t>Gestiona</a:t>
            </a:r>
            <a:r>
              <a:rPr lang="en-US" sz="2000" dirty="0"/>
              <a:t> </a:t>
            </a:r>
            <a:r>
              <a:rPr lang="en-US" sz="2000" dirty="0" err="1"/>
              <a:t>cuentas</a:t>
            </a:r>
            <a:r>
              <a:rPr lang="en-US" sz="2000" dirty="0"/>
              <a:t> de </a:t>
            </a:r>
            <a:r>
              <a:rPr lang="en-US" sz="2000" dirty="0" err="1"/>
              <a:t>usuario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Active Directory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win_domain_group</a:t>
            </a:r>
            <a:r>
              <a:rPr lang="en-US" sz="2000" b="1" dirty="0"/>
              <a:t> – </a:t>
            </a:r>
            <a:r>
              <a:rPr lang="en-US" sz="2000" dirty="0" err="1"/>
              <a:t>Gestión</a:t>
            </a:r>
            <a:r>
              <a:rPr lang="en-US" sz="2000" dirty="0"/>
              <a:t> de </a:t>
            </a:r>
            <a:r>
              <a:rPr lang="en-US" sz="2000" dirty="0" err="1"/>
              <a:t>grupos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Active Directory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01051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638261" y="924753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Qué es Ansible y para que se usa?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Herramienta de gestión de la configuración.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Provisionamiento de software.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Herramienta para hacer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deployments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Automatización creación entornos. 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Herramienta desarrollada en Python.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Orquestación y automatización.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Infrastructure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as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code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- Versionado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DEF3C4-5886-438E-965D-137C82F6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87" y="957189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9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AF311-E62F-4275-AEF7-A94AD2A1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Módulos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B4EF2-3973-49D7-B966-C0910CF05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93" y="1236397"/>
            <a:ext cx="5488409" cy="540152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Módulos para hipervisores</a:t>
            </a:r>
            <a:endParaRPr lang="es-E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B8DF15-E3B2-47A6-8B8F-5EA729E3BFE7}"/>
              </a:ext>
            </a:extLst>
          </p:cNvPr>
          <p:cNvSpPr txBox="1"/>
          <p:nvPr/>
        </p:nvSpPr>
        <p:spPr>
          <a:xfrm>
            <a:off x="1436915" y="2412274"/>
            <a:ext cx="81250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vmware_guest</a:t>
            </a:r>
            <a:r>
              <a:rPr lang="en-US" sz="2000" b="1" dirty="0"/>
              <a:t> – </a:t>
            </a:r>
            <a:r>
              <a:rPr lang="en-US" sz="2000" dirty="0" err="1"/>
              <a:t>Gestión</a:t>
            </a:r>
            <a:r>
              <a:rPr lang="en-US" sz="2000" dirty="0"/>
              <a:t> de MV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Vmware</a:t>
            </a:r>
            <a:r>
              <a:rPr lang="en-US" sz="2000" dirty="0"/>
              <a:t> (</a:t>
            </a:r>
            <a:r>
              <a:rPr lang="en-US" sz="2000" dirty="0" err="1"/>
              <a:t>Vcenter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ovirt_vm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Gestión</a:t>
            </a:r>
            <a:r>
              <a:rPr lang="en-US" sz="2000" dirty="0"/>
              <a:t> de MV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Ovirt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proxmox_kvm</a:t>
            </a:r>
            <a:r>
              <a:rPr lang="en-US" sz="2000" b="1" dirty="0"/>
              <a:t> </a:t>
            </a:r>
            <a:r>
              <a:rPr lang="en-US" sz="2000" dirty="0"/>
              <a:t>– </a:t>
            </a:r>
            <a:r>
              <a:rPr lang="en-US" sz="2000" dirty="0" err="1"/>
              <a:t>Gestión</a:t>
            </a:r>
            <a:r>
              <a:rPr lang="en-US" sz="2000" dirty="0"/>
              <a:t> de MV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Proxmox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1324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AF311-E62F-4275-AEF7-A94AD2A1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Módulos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B4EF2-3973-49D7-B966-C0910CF05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93" y="1236397"/>
            <a:ext cx="6118184" cy="540152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Módulos para comandos Linux </a:t>
            </a:r>
            <a:endParaRPr lang="es-E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B8DF15-E3B2-47A6-8B8F-5EA729E3BFE7}"/>
              </a:ext>
            </a:extLst>
          </p:cNvPr>
          <p:cNvSpPr txBox="1"/>
          <p:nvPr/>
        </p:nvSpPr>
        <p:spPr>
          <a:xfrm>
            <a:off x="1436915" y="2412274"/>
            <a:ext cx="8125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command </a:t>
            </a:r>
            <a:r>
              <a:rPr lang="en-US" sz="2000" dirty="0"/>
              <a:t>– </a:t>
            </a:r>
            <a:r>
              <a:rPr lang="en-US" sz="2000" dirty="0" err="1"/>
              <a:t>Ejecuta</a:t>
            </a:r>
            <a:r>
              <a:rPr lang="en-US" sz="2000" dirty="0"/>
              <a:t> un </a:t>
            </a:r>
            <a:r>
              <a:rPr lang="en-US" sz="2000" dirty="0" err="1"/>
              <a:t>comando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un host </a:t>
            </a:r>
            <a:r>
              <a:rPr lang="en-US" sz="2000" dirty="0" err="1"/>
              <a:t>remoto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shell </a:t>
            </a:r>
            <a:r>
              <a:rPr lang="en-US" sz="2000" dirty="0"/>
              <a:t>– </a:t>
            </a:r>
            <a:r>
              <a:rPr lang="en-US" sz="2000" dirty="0" err="1"/>
              <a:t>Ejecuta</a:t>
            </a:r>
            <a:r>
              <a:rPr lang="en-US" sz="2000" dirty="0"/>
              <a:t> un </a:t>
            </a:r>
            <a:r>
              <a:rPr lang="en-US" sz="2000" dirty="0" err="1"/>
              <a:t>comando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la shell /bin/</a:t>
            </a:r>
            <a:r>
              <a:rPr lang="en-US" sz="2000" dirty="0" err="1"/>
              <a:t>sh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raw</a:t>
            </a:r>
            <a:r>
              <a:rPr lang="en-US" sz="2000" dirty="0"/>
              <a:t> - </a:t>
            </a:r>
            <a:r>
              <a:rPr lang="es-ES" sz="2000" dirty="0"/>
              <a:t>Ejecuta un comando </a:t>
            </a:r>
            <a:r>
              <a:rPr lang="es-ES" sz="2000" b="1" dirty="0" err="1"/>
              <a:t>ssh</a:t>
            </a:r>
            <a:r>
              <a:rPr lang="es-ES" sz="2000" dirty="0"/>
              <a:t> sobre el hosts directamente.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000" dirty="0"/>
              <a:t>El módulo raw, se utiliza para instalar la paquetería Python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000" dirty="0"/>
              <a:t>Se han de evitar estos módulos  en lo posible</a:t>
            </a:r>
          </a:p>
        </p:txBody>
      </p:sp>
    </p:spTree>
    <p:extLst>
      <p:ext uri="{BB962C8B-B14F-4D97-AF65-F5344CB8AC3E}">
        <p14:creationId xmlns:p14="http://schemas.microsoft.com/office/powerpoint/2010/main" val="353722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61615" y="354710"/>
            <a:ext cx="3992672" cy="402936"/>
          </a:xfrm>
        </p:spPr>
        <p:txBody>
          <a:bodyPr/>
          <a:lstStyle/>
          <a:p>
            <a:r>
              <a:rPr lang="es-ES" dirty="0"/>
              <a:t>Capacitación en Ansible.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9554E65-3C91-44C0-9A04-BDA9CBFF2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51" y="966431"/>
            <a:ext cx="1685521" cy="540152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ROLES</a:t>
            </a:r>
            <a:endParaRPr lang="es-ES" sz="32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0A1C4B-4F50-43F3-8133-0B2B15291B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11" y="1715368"/>
            <a:ext cx="8125641" cy="46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4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Roles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39793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Agrupación lógica de tareas para realizar una determinada tarea.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Playbooks complejos. 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Mecanismo para dividir playbooks complejos en ficheros.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Reutilizables.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 pueden publicar para su uso por la comunidad.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Múltiples roles disponibles.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58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Roles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3" y="1324136"/>
            <a:ext cx="2196208" cy="704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Estructura: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256A09-0D62-4341-9941-8C06B12D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45" y="1149531"/>
            <a:ext cx="4028903" cy="503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87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Roles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538284" y="924306"/>
            <a:ext cx="6454699" cy="872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Estructura de un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playbook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con roles:</a:t>
            </a: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700819-2955-4F3A-A117-70C9FC141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113" y="1605915"/>
            <a:ext cx="50292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3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3DDF56F-F082-4A5B-82AA-B67086CEF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04" y="957590"/>
            <a:ext cx="2390918" cy="540152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VARIABLES</a:t>
            </a:r>
            <a:endParaRPr lang="es-ES" sz="3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92657A-06BB-4E46-B3EF-668157B5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40" y="1741714"/>
            <a:ext cx="7894413" cy="44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1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61614" y="354710"/>
            <a:ext cx="5533769" cy="464440"/>
          </a:xfrm>
        </p:spPr>
        <p:txBody>
          <a:bodyPr/>
          <a:lstStyle/>
          <a:p>
            <a:r>
              <a:rPr lang="es-ES" dirty="0"/>
              <a:t>Capacitación en Ansible. Variables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05108" y="859696"/>
            <a:ext cx="5533768" cy="7136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Estructura ficheros de variables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Formato </a:t>
            </a:r>
            <a:r>
              <a:rPr lang="es-E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Yaml</a:t>
            </a: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agrupadas por servicios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¿Globales, grupos, hosts?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bien documentadas</a:t>
            </a: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ED0375-6BDB-487F-B57C-8844A6E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19" y="0"/>
            <a:ext cx="4215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54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61614" y="354710"/>
            <a:ext cx="5533769" cy="464440"/>
          </a:xfrm>
        </p:spPr>
        <p:txBody>
          <a:bodyPr/>
          <a:lstStyle/>
          <a:p>
            <a:r>
              <a:rPr lang="es-ES" dirty="0"/>
              <a:t>Capacitación en Ansible. Variables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05108" y="859696"/>
            <a:ext cx="5533768" cy="7136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Estructura ficheros de variables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vault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para cifrar variables o ficheros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Información sensible: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Contraseñas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Claves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Certifcados</a:t>
            </a: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11B9EC-E5FC-426F-8ABF-2CE12BC2D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951" y="0"/>
            <a:ext cx="4164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07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61615" y="354710"/>
            <a:ext cx="5629610" cy="531115"/>
          </a:xfrm>
        </p:spPr>
        <p:txBody>
          <a:bodyPr/>
          <a:lstStyle/>
          <a:p>
            <a:r>
              <a:rPr lang="es-ES" dirty="0"/>
              <a:t>Capacitación en Ansible. Variables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628907" y="975606"/>
            <a:ext cx="6271819" cy="7136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Precedencia de variables en Ansible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en línea de comandos (ej. “-u 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</a:t>
            </a: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”)</a:t>
            </a: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por defecto de rol</a:t>
            </a: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Inventario 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group_vars</a:t>
            </a: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</a:t>
            </a:r>
            <a:endParaRPr lang="es-ES_tradnl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Inventario 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group_vars</a:t>
            </a: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/*</a:t>
            </a: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Inventario 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host_vars</a:t>
            </a: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/* </a:t>
            </a: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 variables</a:t>
            </a: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 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vars_files</a:t>
            </a:r>
            <a:endParaRPr lang="es-ES_tradnl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del rol</a:t>
            </a: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Include_vars</a:t>
            </a:r>
            <a:endParaRPr lang="es-ES_tradnl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Set_facts</a:t>
            </a: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/ 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registered</a:t>
            </a: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vars</a:t>
            </a:r>
            <a:endParaRPr lang="es-ES_tradnl" sz="1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628650" lvl="2" indent="-17145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defRPr/>
            </a:pP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extra 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vars</a:t>
            </a: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(-e en </a:t>
            </a:r>
            <a:r>
              <a:rPr lang="es-ES_tradnl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linea</a:t>
            </a:r>
            <a:r>
              <a:rPr lang="es-ES_tradnl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 comandos)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CCC540-0195-4AC6-BC15-63BC4FE25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2800350"/>
            <a:ext cx="2076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8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791188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Características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Easy to read. Executable documentation.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hay que instalar nada en los hosts remotos.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necesita agente.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Escalable.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Modular: </a:t>
            </a:r>
          </a:p>
          <a:p>
            <a:pPr marL="1268413" lvl="3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Uso de módulos específicos para la ejecución de las tareas. </a:t>
            </a:r>
          </a:p>
          <a:p>
            <a:pPr marL="1268413" lvl="3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Idempotente.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Shell scripts NO LO SON</a:t>
            </a:r>
          </a:p>
          <a:p>
            <a:pPr marL="1268413" lvl="3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Unidad básica. Pequeño, reusable, especifico por SO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2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C74EE50E-80CB-4899-9677-7DA62993A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87" y="1227666"/>
            <a:ext cx="5177387" cy="540152"/>
          </a:xfrm>
        </p:spPr>
        <p:txBody>
          <a:bodyPr/>
          <a:lstStyle/>
          <a:p>
            <a:r>
              <a:rPr lang="es-ES" sz="3200" b="1" dirty="0">
                <a:solidFill>
                  <a:srgbClr val="00B0F0"/>
                </a:solidFill>
                <a:latin typeface="Open Sans"/>
              </a:rPr>
              <a:t>COMANDOS EN ANSIBLE</a:t>
            </a:r>
            <a:endParaRPr lang="es-E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906F75-C873-4352-A4D3-24F906BE5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65" y="2405421"/>
            <a:ext cx="8503641" cy="298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5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Los comandos básicos de ansible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para la invocación directa de módulos.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ansible-playbook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ejecución de playbooks.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galaxy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gestión de roles de la comunidad.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documentación de módulos.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vault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gestión de datos sensibles en ficheros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yaml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lint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validador de ficheros ansible en formato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yaml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272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7010143" cy="14000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ansible: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 –i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fichero_inventario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–m modulo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patron_hosts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810B7E-20DF-46D8-A51E-FD8EDCE4F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43" y="2820620"/>
            <a:ext cx="8840434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87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1" y="892683"/>
            <a:ext cx="10293179" cy="15524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ansible: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790831" y="1454331"/>
            <a:ext cx="8753764" cy="642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 –i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fichero_inventario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–a “comando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parámetros“patron_hosts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C866F7-94D2-4BA1-BE60-FBC6EB772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29" y="1972144"/>
            <a:ext cx="6314795" cy="46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0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8" name="10 Marcador de contenido"/>
          <p:cNvSpPr txBox="1">
            <a:spLocks/>
          </p:cNvSpPr>
          <p:nvPr/>
        </p:nvSpPr>
        <p:spPr>
          <a:xfrm>
            <a:off x="459906" y="1108483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 –i inventario –m modulo –a “argumentos”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patrón_hosts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C8761D-063A-4430-BFC4-5F695E0E9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9" y="2216570"/>
            <a:ext cx="10089806" cy="329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08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 (</a:t>
            </a:r>
            <a:r>
              <a:rPr lang="es-ES" dirty="0" err="1"/>
              <a:t>Facts</a:t>
            </a:r>
            <a:r>
              <a:rPr lang="es-ES" dirty="0"/>
              <a:t>)</a:t>
            </a:r>
          </a:p>
        </p:txBody>
      </p:sp>
      <p:sp>
        <p:nvSpPr>
          <p:cNvPr id="8" name="10 Marcador de contenido"/>
          <p:cNvSpPr txBox="1">
            <a:spLocks/>
          </p:cNvSpPr>
          <p:nvPr/>
        </p:nvSpPr>
        <p:spPr>
          <a:xfrm>
            <a:off x="459906" y="1108483"/>
            <a:ext cx="8814723" cy="6245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 ansible -i entornos/local/hosts devops1.local -m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setup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-u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vagrant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29C574-D17E-440F-9DA9-39A7ABA0C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03" y="1981439"/>
            <a:ext cx="7309594" cy="37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77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638261" y="791188"/>
            <a:ext cx="10293179" cy="12448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ansible-playbook: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playbook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–i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fichero_inventario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–l host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playbook.yml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ask-vault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065D3B-0236-4019-9F65-8ABAFB38B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26" y="2184125"/>
            <a:ext cx="7424648" cy="448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638261" y="791188"/>
            <a:ext cx="10293179" cy="12448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ansible-playbook: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 –i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fichero_inventario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–l host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playbook.yml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ask-vault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Resultado de la ejecución: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D5FA8A-D67E-42FA-969A-864607AE2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1" y="3266193"/>
            <a:ext cx="10094135" cy="24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80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638261" y="740574"/>
            <a:ext cx="10293179" cy="13731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Documentación de componentes Ansible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–s module (muestra documentación de los módulos Ansible)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F505E0-9750-4F6D-B254-9697DA826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4" y="2279151"/>
            <a:ext cx="9360880" cy="33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66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482969" y="832474"/>
            <a:ext cx="10293179" cy="5827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vault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cifrar/descifrar ficheros o variables.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914910" y="4605664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A9D634-B9EB-4D26-BAB6-79B15D611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954" y="2031505"/>
            <a:ext cx="8768455" cy="35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9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9332B3-C8B7-4099-99CB-6577EAE53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1548314"/>
            <a:ext cx="7921463" cy="465512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A7B037A-8116-4095-9F16-A65445CCECF8}"/>
              </a:ext>
            </a:extLst>
          </p:cNvPr>
          <p:cNvSpPr txBox="1"/>
          <p:nvPr/>
        </p:nvSpPr>
        <p:spPr>
          <a:xfrm>
            <a:off x="983911" y="782913"/>
            <a:ext cx="3282437" cy="73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r>
              <a:rPr lang="es-ES" sz="3200" b="1" dirty="0">
                <a:solidFill>
                  <a:srgbClr val="00B0F0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969547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8422837" cy="670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vault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Cifrado de ficheros de variables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10 Marcador de contenido"/>
          <p:cNvSpPr txBox="1">
            <a:spLocks/>
          </p:cNvSpPr>
          <p:nvPr/>
        </p:nvSpPr>
        <p:spPr>
          <a:xfrm>
            <a:off x="588369" y="4229120"/>
            <a:ext cx="5196482" cy="11431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buClr>
                <a:srgbClr val="00B0F0"/>
              </a:buClr>
              <a:buNone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55BCBA-8969-4F86-933A-7655DC650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71" y="2315725"/>
            <a:ext cx="7138958" cy="39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63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695038" y="892602"/>
            <a:ext cx="8422837" cy="670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vault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Cifrado de ficheros de variables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1132115" y="1836797"/>
            <a:ext cx="6000205" cy="670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vault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encrypt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fichero_vars.yml</a:t>
            </a:r>
            <a:endParaRPr lang="es-ES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10 Marcador de contenido"/>
          <p:cNvSpPr txBox="1">
            <a:spLocks/>
          </p:cNvSpPr>
          <p:nvPr/>
        </p:nvSpPr>
        <p:spPr>
          <a:xfrm>
            <a:off x="588369" y="4229120"/>
            <a:ext cx="5196482" cy="11431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buClr>
                <a:srgbClr val="00B0F0"/>
              </a:buClr>
              <a:buNone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480455-CA73-4C84-9CEB-4B1A7D3DA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96" y="2506924"/>
            <a:ext cx="7853390" cy="40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78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12455" y="892602"/>
            <a:ext cx="8327042" cy="670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vault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encrypt_string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Cifrado de variables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variable_1: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texto_a_cifrar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588369" y="2374813"/>
            <a:ext cx="10184134" cy="670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 echo –n </a:t>
            </a:r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texto_a_cifrar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| ansible-</a:t>
            </a:r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vault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encrypt_string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–</a:t>
            </a:r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stdin-name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nombre_variable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&gt;&gt; </a:t>
            </a:r>
            <a:r>
              <a:rPr lang="es-E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fichero_vars.yml</a:t>
            </a:r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10 Marcador de contenido"/>
          <p:cNvSpPr txBox="1">
            <a:spLocks/>
          </p:cNvSpPr>
          <p:nvPr/>
        </p:nvSpPr>
        <p:spPr>
          <a:xfrm>
            <a:off x="588369" y="4229120"/>
            <a:ext cx="5196482" cy="11431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buClr>
                <a:srgbClr val="00B0F0"/>
              </a:buClr>
              <a:buNone/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A33AC5-24DD-4B32-A228-0529DE1F1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2" y="3675208"/>
            <a:ext cx="10099651" cy="16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56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7"/>
            <a:ext cx="10293179" cy="26992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galaxy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galaxy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role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Buscador de roles en la galaxia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galaxy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install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role_name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Instala roles de la galaxia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galaxy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init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role_name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– crea la estructura vacía de un rol 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914910" y="4605664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7C51452-9F1E-4FC2-8AFE-F5D9969EF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23" y="3937628"/>
            <a:ext cx="6585843" cy="23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97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Ansible: Web de ansible-</a:t>
            </a:r>
            <a:r>
              <a:rPr lang="es-ES" dirty="0" err="1"/>
              <a:t>galaxy</a:t>
            </a:r>
            <a:endParaRPr lang="es-ES" dirty="0"/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914910" y="4605664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285445-C162-47CC-A1DB-D0D9F687C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9" y="1227666"/>
            <a:ext cx="10134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6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Ansible.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3" y="1324136"/>
            <a:ext cx="7012048" cy="73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Calidad de código Ansible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Detección de puntos de mejora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Buenas prácticas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Reglas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customizables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Phython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914910" y="4605664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557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Ansible: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3" y="1324136"/>
            <a:ext cx="7012048" cy="73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Calidad de código Ansible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914910" y="4605664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276D80-B083-4D7A-8864-D1BC92901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75" y="2151693"/>
            <a:ext cx="8082916" cy="39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29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Ansible: Comandos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3" y="1324136"/>
            <a:ext cx="7012048" cy="731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lint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Calidad de código Ansible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Saltar avisos ansible-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lint</a:t>
            </a: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914910" y="4605664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C0CFBB-6CD4-4451-A8BF-8E657FE8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90" y="3177403"/>
            <a:ext cx="30956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54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61615" y="354710"/>
            <a:ext cx="3940420" cy="413747"/>
          </a:xfrm>
        </p:spPr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792D3A1-589D-4ADD-A4D8-83F35AD6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994" y="688063"/>
            <a:ext cx="4336412" cy="99277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r>
              <a:rPr lang="es-ES" sz="4800" b="1" dirty="0">
                <a:solidFill>
                  <a:srgbClr val="00B0F0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Ansible Tower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525806C-584A-4569-A2CE-A85A9BA82B22}"/>
              </a:ext>
            </a:extLst>
          </p:cNvPr>
          <p:cNvSpPr/>
          <p:nvPr/>
        </p:nvSpPr>
        <p:spPr>
          <a:xfrm>
            <a:off x="1107989" y="1730710"/>
            <a:ext cx="9048206" cy="262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Solución web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Centralización de las tareas de automatización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Integración con LDAP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Herramienta de pago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2A8C59-8D08-4399-A4ED-0207E940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47" y="3015872"/>
            <a:ext cx="5234292" cy="370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29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61615" y="354710"/>
            <a:ext cx="3940420" cy="413747"/>
          </a:xfrm>
        </p:spPr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792D3A1-589D-4ADD-A4D8-83F35AD6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994" y="688063"/>
            <a:ext cx="2068077" cy="99277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r>
              <a:rPr lang="es-ES" sz="4800" b="1" dirty="0">
                <a:solidFill>
                  <a:srgbClr val="00B0F0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DEMO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B578D0A-6761-49F5-9B2D-447095E71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14" y="1858598"/>
            <a:ext cx="9535254" cy="42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2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Ansible </a:t>
            </a:r>
          </a:p>
        </p:txBody>
      </p:sp>
      <p:sp>
        <p:nvSpPr>
          <p:cNvPr id="17" name="Rectangle 1"/>
          <p:cNvSpPr txBox="1">
            <a:spLocks noChangeArrowheads="1"/>
          </p:cNvSpPr>
          <p:nvPr/>
        </p:nvSpPr>
        <p:spPr>
          <a:xfrm>
            <a:off x="342900" y="114300"/>
            <a:ext cx="9461500" cy="1066800"/>
          </a:xfrm>
          <a:prstGeom prst="rect">
            <a:avLst/>
          </a:prstGeom>
        </p:spPr>
        <p:txBody>
          <a:bodyPr anchor="t" anchorCtr="0"/>
          <a:lstStyle>
            <a:lvl1pPr algn="l" defTabSz="914400" rtl="0" eaLnBrk="1" latinLnBrk="0" hangingPunct="1">
              <a:lnSpc>
                <a:spcPts val="2300"/>
              </a:lnSpc>
              <a:spcBef>
                <a:spcPct val="0"/>
              </a:spcBef>
              <a:buNone/>
              <a:defRPr sz="2800" kern="120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altLang="es-ES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459858" y="1089837"/>
            <a:ext cx="9461500" cy="508000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354013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Blip>
                <a:blip r:embed="rId2"/>
              </a:buBlip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indent="0">
              <a:buNone/>
            </a:pPr>
            <a:endParaRPr lang="es-ES" altLang="es-ES" sz="2400" dirty="0"/>
          </a:p>
        </p:txBody>
      </p:sp>
      <p:sp>
        <p:nvSpPr>
          <p:cNvPr id="8" name="Rectangle 2"/>
          <p:cNvSpPr txBox="1">
            <a:spLocks noGrp="1" noChangeArrowheads="1"/>
          </p:cNvSpPr>
          <p:nvPr>
            <p:ph idx="1"/>
          </p:nvPr>
        </p:nvSpPr>
        <p:spPr>
          <a:xfrm>
            <a:off x="212651" y="2962370"/>
            <a:ext cx="10972800" cy="2146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</a:pPr>
            <a:endParaRPr lang="es-ES" sz="2400" dirty="0"/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</a:pPr>
            <a:endParaRPr lang="en-US" altLang="es-E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Blip>
                <a:blip r:embed="rId2"/>
              </a:buBlip>
            </a:pPr>
            <a:endParaRPr lang="en-US" altLang="es-ES" sz="28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Blip>
                <a:blip r:embed="rId2"/>
              </a:buBlip>
            </a:pPr>
            <a:endParaRPr lang="en-US" alt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buClr>
                <a:srgbClr val="00B0F0"/>
              </a:buClr>
              <a:buNone/>
            </a:pPr>
            <a:endParaRPr lang="en-US" alt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FB4AF9-ECC3-4F52-82E0-63FBA91A8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01" y="726159"/>
            <a:ext cx="7886700" cy="5476875"/>
          </a:xfrm>
          <a:prstGeom prst="rect">
            <a:avLst/>
          </a:prstGeom>
        </p:spPr>
      </p:pic>
      <p:sp>
        <p:nvSpPr>
          <p:cNvPr id="10" name="10 Marcador de contenido"/>
          <p:cNvSpPr txBox="1">
            <a:spLocks/>
          </p:cNvSpPr>
          <p:nvPr/>
        </p:nvSpPr>
        <p:spPr>
          <a:xfrm>
            <a:off x="845566" y="858898"/>
            <a:ext cx="7989515" cy="8957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r>
              <a:rPr lang="es-ES" sz="3200" b="1" dirty="0">
                <a:solidFill>
                  <a:srgbClr val="00B0F0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Arquitectura básica</a:t>
            </a: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" sz="3600" b="1" dirty="0">
              <a:solidFill>
                <a:srgbClr val="00B0F0"/>
              </a:solidFill>
              <a:latin typeface="Open Sans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" sz="4800" b="1" dirty="0">
              <a:solidFill>
                <a:srgbClr val="00B0F0"/>
              </a:solidFill>
              <a:latin typeface="Open Sans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 flipH="1">
            <a:off x="978625" y="5177931"/>
            <a:ext cx="2248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Sistema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Mínima intrusión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Seguro</a:t>
            </a:r>
          </a:p>
        </p:txBody>
      </p:sp>
    </p:spTree>
    <p:extLst>
      <p:ext uri="{BB962C8B-B14F-4D97-AF65-F5344CB8AC3E}">
        <p14:creationId xmlns:p14="http://schemas.microsoft.com/office/powerpoint/2010/main" val="533151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61614" y="354710"/>
            <a:ext cx="7815735" cy="413747"/>
          </a:xfrm>
        </p:spPr>
        <p:txBody>
          <a:bodyPr/>
          <a:lstStyle/>
          <a:p>
            <a:r>
              <a:rPr lang="es-ES" dirty="0"/>
              <a:t>Capacitación en Ansible: Demo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1488F55-722B-4237-9925-C37AF0AA6193}"/>
              </a:ext>
            </a:extLst>
          </p:cNvPr>
          <p:cNvSpPr/>
          <p:nvPr/>
        </p:nvSpPr>
        <p:spPr>
          <a:xfrm>
            <a:off x="1890348" y="1324136"/>
            <a:ext cx="7660718" cy="2266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Instalación de paquetería (Provisionamiento)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Gestión de usuarios (Idempotencia)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Gestión de servicios (Idempotencia)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Cambios en la configuración (Gestión de la configuración)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01F524-F107-4C4A-8EA6-4AAD02001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42" y="3852376"/>
            <a:ext cx="8983329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4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542166" y="1709738"/>
            <a:ext cx="9020934" cy="2852737"/>
          </a:xfrm>
        </p:spPr>
        <p:txBody>
          <a:bodyPr/>
          <a:lstStyle/>
          <a:p>
            <a:r>
              <a:rPr lang="es-ES" b="1" dirty="0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3089792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lvl="0" indent="-342900" fontAlgn="base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s-ES_tradnl" dirty="0"/>
              <a:t>Referencias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67070" y="1036673"/>
            <a:ext cx="10543953" cy="5310963"/>
          </a:xfrm>
        </p:spPr>
        <p:txBody>
          <a:bodyPr/>
          <a:lstStyle/>
          <a:p>
            <a:pPr marL="354013" indent="-354013">
              <a:lnSpc>
                <a:spcPct val="150000"/>
              </a:lnSpc>
              <a:buClr>
                <a:srgbClr val="00B0F0"/>
              </a:buClr>
              <a:buBlip>
                <a:blip r:embed="rId2"/>
              </a:buBlip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 – Up and Running.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Lorin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Hochstein, Rene Moser</a:t>
            </a:r>
          </a:p>
          <a:p>
            <a:pPr marL="354013" indent="-354013">
              <a:lnSpc>
                <a:spcPct val="150000"/>
              </a:lnSpc>
              <a:buClr>
                <a:srgbClr val="00B0F0"/>
              </a:buClr>
              <a:buBlip>
                <a:blip r:embed="rId2"/>
              </a:buBlip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 for DevOps: Server and configuration management for humans. Jeff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Geerling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indent="-354013">
              <a:lnSpc>
                <a:spcPct val="150000"/>
              </a:lnSpc>
              <a:buClr>
                <a:srgbClr val="00B0F0"/>
              </a:buClr>
              <a:buBlip>
                <a:blip r:embed="rId2"/>
              </a:buBlip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Documentación oficial</a:t>
            </a:r>
          </a:p>
          <a:p>
            <a:pPr marL="811213" lvl="1" indent="-354013">
              <a:lnSpc>
                <a:spcPct val="150000"/>
              </a:lnSpc>
              <a:buClr>
                <a:srgbClr val="00B0F0"/>
              </a:buClr>
              <a:buBlip>
                <a:blip r:embed="rId2"/>
              </a:buBlip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https://docs.ansible.com/ </a:t>
            </a:r>
          </a:p>
          <a:p>
            <a:pPr marL="354013" indent="-354013">
              <a:lnSpc>
                <a:spcPct val="150000"/>
              </a:lnSpc>
              <a:buClr>
                <a:srgbClr val="00B0F0"/>
              </a:buClr>
              <a:buBlip>
                <a:blip r:embed="rId2"/>
              </a:buBlip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Ansible Galaxy </a:t>
            </a:r>
          </a:p>
          <a:p>
            <a:pPr marL="811213" lvl="1" indent="-354013">
              <a:lnSpc>
                <a:spcPct val="150000"/>
              </a:lnSpc>
              <a:buClr>
                <a:srgbClr val="00B0F0"/>
              </a:buClr>
              <a:buBlip>
                <a:blip r:embed="rId2"/>
              </a:buBlip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https://galaxy.ansible.com/	</a:t>
            </a:r>
          </a:p>
          <a:p>
            <a:pPr marL="354013" indent="-354013">
              <a:lnSpc>
                <a:spcPct val="150000"/>
              </a:lnSpc>
              <a:buClr>
                <a:srgbClr val="00B0F0"/>
              </a:buClr>
              <a:buBlip>
                <a:blip r:embed="rId2"/>
              </a:buBlip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Google. </a:t>
            </a:r>
          </a:p>
          <a:p>
            <a:pPr marL="354013" indent="-354013">
              <a:lnSpc>
                <a:spcPct val="150000"/>
              </a:lnSpc>
              <a:buClr>
                <a:srgbClr val="00B0F0"/>
              </a:buClr>
              <a:buBlip>
                <a:blip r:embed="rId2"/>
              </a:buBlip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buClr>
                <a:srgbClr val="00B0F0"/>
              </a:buClr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lnSpc>
                <a:spcPct val="150000"/>
              </a:lnSpc>
              <a:buClr>
                <a:srgbClr val="00B0F0"/>
              </a:buClr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indent="-354013">
              <a:lnSpc>
                <a:spcPct val="150000"/>
              </a:lnSpc>
              <a:buClr>
                <a:srgbClr val="00B0F0"/>
              </a:buClr>
              <a:buBlip>
                <a:blip r:embed="rId2"/>
              </a:buBlip>
            </a:pP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53" y="2488792"/>
            <a:ext cx="2330116" cy="30279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59" y="2475112"/>
            <a:ext cx="2318306" cy="30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0822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792210" y="578992"/>
            <a:ext cx="7060602" cy="638676"/>
          </a:xfrm>
        </p:spPr>
        <p:txBody>
          <a:bodyPr/>
          <a:lstStyle/>
          <a:p>
            <a:pPr algn="ctr"/>
            <a:r>
              <a:rPr lang="es-ES" b="1" dirty="0"/>
              <a:t>Prácticas y talleres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A8B99C7-14D4-47E1-ADB7-F3704F42B575}"/>
              </a:ext>
            </a:extLst>
          </p:cNvPr>
          <p:cNvSpPr/>
          <p:nvPr/>
        </p:nvSpPr>
        <p:spPr>
          <a:xfrm>
            <a:off x="2473626" y="1480299"/>
            <a:ext cx="6679564" cy="5242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3"/>
              </a:buBlip>
              <a:defRPr/>
            </a:pPr>
            <a:r>
              <a:rPr lang="es-E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Práctica 1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dirty="0"/>
              <a:t>Montaje de entorno de pruebas con </a:t>
            </a:r>
            <a:r>
              <a:rPr lang="es-ES" sz="2400" dirty="0" err="1"/>
              <a:t>Vagrant</a:t>
            </a:r>
            <a:endParaRPr lang="es-E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dirty="0"/>
              <a:t>Creación de repositorio de código Ansible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dirty="0"/>
              <a:t>Uso de Ansible-</a:t>
            </a:r>
            <a:r>
              <a:rPr lang="es-ES" sz="2400" dirty="0" err="1"/>
              <a:t>lint</a:t>
            </a:r>
            <a:r>
              <a:rPr lang="es-ES" sz="2400" dirty="0"/>
              <a:t> (calidad de código)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dirty="0"/>
              <a:t>Ejecución de comandos básicos por consola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3"/>
              </a:buBlip>
              <a:defRPr/>
            </a:pP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Práctica 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dirty="0"/>
              <a:t>Montaje de un servidor </a:t>
            </a:r>
            <a:r>
              <a:rPr lang="es-ES" sz="2400" b="1" dirty="0"/>
              <a:t>SonarQube + Apache SSL</a:t>
            </a: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3"/>
              </a:buBlip>
              <a:defRPr/>
            </a:pPr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Práctica 3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dirty="0"/>
              <a:t>Automatización de un </a:t>
            </a:r>
            <a:r>
              <a:rPr lang="es-ES" sz="2400" b="1" dirty="0" err="1"/>
              <a:t>Deploy</a:t>
            </a:r>
            <a:r>
              <a:rPr lang="es-ES" sz="2400" b="1" dirty="0"/>
              <a:t> </a:t>
            </a:r>
            <a:r>
              <a:rPr lang="es-ES" sz="2400" dirty="0"/>
              <a:t>(“Hola Mundo”)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400" b="1" dirty="0"/>
              <a:t>Apache SSL +  Tomcat</a:t>
            </a:r>
          </a:p>
          <a:p>
            <a:pPr lvl="0"/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53035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380367" y="1176338"/>
            <a:ext cx="9020934" cy="2852737"/>
          </a:xfrm>
        </p:spPr>
        <p:txBody>
          <a:bodyPr/>
          <a:lstStyle/>
          <a:p>
            <a:pPr algn="ctr"/>
            <a:r>
              <a:rPr lang="es-ES" b="1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869646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 Placeholder 32"/>
          <p:cNvSpPr txBox="1">
            <a:spLocks/>
          </p:cNvSpPr>
          <p:nvPr/>
        </p:nvSpPr>
        <p:spPr>
          <a:xfrm>
            <a:off x="7947927" y="4201231"/>
            <a:ext cx="1865038" cy="542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</a:t>
            </a:r>
          </a:p>
        </p:txBody>
      </p:sp>
      <p:sp>
        <p:nvSpPr>
          <p:cNvPr id="17" name="Text Placeholder 33">
            <a:hlinkClick r:id="rId2"/>
          </p:cNvPr>
          <p:cNvSpPr txBox="1">
            <a:spLocks/>
          </p:cNvSpPr>
          <p:nvPr/>
        </p:nvSpPr>
        <p:spPr>
          <a:xfrm>
            <a:off x="8000506" y="4497299"/>
            <a:ext cx="1771998" cy="36195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es-ES" sz="120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info@xeridia.com</a:t>
            </a:r>
          </a:p>
        </p:txBody>
      </p:sp>
      <p:sp>
        <p:nvSpPr>
          <p:cNvPr id="18" name="Text Placeholder 34"/>
          <p:cNvSpPr txBox="1">
            <a:spLocks/>
          </p:cNvSpPr>
          <p:nvPr/>
        </p:nvSpPr>
        <p:spPr>
          <a:xfrm>
            <a:off x="5429019" y="4201230"/>
            <a:ext cx="1327969" cy="5429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>
                <a:solidFill>
                  <a:srgbClr val="00B0F0"/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altLang="es-ES" sz="1600" dirty="0">
                <a:solidFill>
                  <a:schemeClr val="bg1"/>
                </a:solidFill>
                <a:latin typeface="Open Sans" panose="020B0606030504020204" pitchFamily="34" charset="0"/>
              </a:rPr>
              <a:t>SOCIAL</a:t>
            </a:r>
          </a:p>
          <a:p>
            <a:pPr algn="ctr"/>
            <a:endParaRPr lang="en-US" altLang="es-ES" sz="1600" dirty="0">
              <a:solidFill>
                <a:schemeClr val="bg1"/>
              </a:solidFill>
              <a:latin typeface="Open Sans" panose="020B0606030504020204" pitchFamily="34" charset="0"/>
            </a:endParaRPr>
          </a:p>
        </p:txBody>
      </p:sp>
      <p:sp>
        <p:nvSpPr>
          <p:cNvPr id="19" name="Text Placeholder 35">
            <a:hlinkClick r:id="rId3"/>
          </p:cNvPr>
          <p:cNvSpPr txBox="1">
            <a:spLocks/>
          </p:cNvSpPr>
          <p:nvPr/>
        </p:nvSpPr>
        <p:spPr>
          <a:xfrm>
            <a:off x="1637050" y="4495949"/>
            <a:ext cx="3482835" cy="361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s-ES" sz="12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www.xeridia.com</a:t>
            </a:r>
          </a:p>
        </p:txBody>
      </p:sp>
      <p:sp>
        <p:nvSpPr>
          <p:cNvPr id="20" name="Text Placeholder 36"/>
          <p:cNvSpPr txBox="1">
            <a:spLocks/>
          </p:cNvSpPr>
          <p:nvPr/>
        </p:nvSpPr>
        <p:spPr>
          <a:xfrm>
            <a:off x="2110256" y="4203333"/>
            <a:ext cx="2426718" cy="542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s-E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</p:txBody>
      </p:sp>
      <p:sp>
        <p:nvSpPr>
          <p:cNvPr id="21" name="Text Placeholder 37"/>
          <p:cNvSpPr txBox="1">
            <a:spLocks/>
          </p:cNvSpPr>
          <p:nvPr/>
        </p:nvSpPr>
        <p:spPr>
          <a:xfrm>
            <a:off x="4563461" y="4493387"/>
            <a:ext cx="3002592" cy="12668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es-ES" dirty="0">
                <a:hlinkClick r:id="rId4"/>
              </a:rPr>
              <a:t>https://twitter.com/xeridia</a:t>
            </a:r>
            <a:endParaRPr lang="en-US" altLang="es-ES" dirty="0"/>
          </a:p>
          <a:p>
            <a:r>
              <a:rPr lang="en-US" altLang="es-ES" dirty="0">
                <a:hlinkClick r:id="rId5"/>
              </a:rPr>
              <a:t>https://linkedin.com/company/xeridia</a:t>
            </a:r>
            <a:endParaRPr lang="en-US" altLang="es-ES" dirty="0"/>
          </a:p>
          <a:p>
            <a:r>
              <a:rPr lang="es-ES" dirty="0">
                <a:hlinkClick r:id="rId6"/>
              </a:rPr>
              <a:t>https://plus.google.com/+XeridiaTIC</a:t>
            </a:r>
            <a:endParaRPr lang="en-US" altLang="es-ES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20" y="3585876"/>
            <a:ext cx="1327969" cy="39915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80" y="3397101"/>
            <a:ext cx="636345" cy="825260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22" y="3397961"/>
            <a:ext cx="635681" cy="82440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36" y="1113059"/>
            <a:ext cx="823929" cy="1087586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62780" y="1592966"/>
            <a:ext cx="7611208" cy="2703683"/>
          </a:xfrm>
          <a:prstGeom prst="rect">
            <a:avLst/>
          </a:prstGeom>
        </p:spPr>
      </p:pic>
      <p:pic>
        <p:nvPicPr>
          <p:cNvPr id="22" name="21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7025" y="1504330"/>
            <a:ext cx="7611208" cy="27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818781" y="985479"/>
            <a:ext cx="10293179" cy="26372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Conexión SSH (Linux)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Conexión por defecto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Clave privada / Clave pública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hace falta indicar nada en el inventario</a:t>
            </a: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r>
              <a:rPr lang="es-ES_tradnl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</a:t>
            </a:r>
            <a:r>
              <a:rPr lang="es-ES_tradnl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ssh</a:t>
            </a:r>
            <a:r>
              <a:rPr lang="es-ES_tradnl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es-ES_tradnl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copy</a:t>
            </a:r>
            <a:r>
              <a:rPr lang="es-ES_tradnl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-id –i &lt;</a:t>
            </a:r>
            <a:r>
              <a:rPr lang="es-ES_tradnl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path</a:t>
            </a:r>
            <a:r>
              <a:rPr lang="es-ES_tradnl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clave pública&gt; </a:t>
            </a:r>
            <a:r>
              <a:rPr lang="es-ES_tradnl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user@host</a:t>
            </a:r>
            <a:endParaRPr lang="es-ES_tradnl" sz="32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AC92BD-6A80-4FBB-923D-4588020412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05" y="531102"/>
            <a:ext cx="3367314" cy="18941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67C665-B287-49C0-AB5B-AD03684D2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17" y="2961038"/>
            <a:ext cx="4464418" cy="223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7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7FC2C-A3ED-43F5-BC5C-6CD59D38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25A6AD-3B4F-4BF3-846D-A7462C10E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38" y="1062226"/>
            <a:ext cx="10846475" cy="3100471"/>
          </a:xfrm>
        </p:spPr>
        <p:txBody>
          <a:bodyPr/>
          <a:lstStyle/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Conexión </a:t>
            </a:r>
            <a:r>
              <a:rPr lang="es-E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WinRM</a:t>
            </a: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(Windows)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Windows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Remote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Management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TLS/SSL Client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Authentication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Puertos 5985 y 5968 </a:t>
            </a:r>
          </a:p>
          <a:p>
            <a:pPr marL="811213" lvl="2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Kerberos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AADD5E-1155-4FDD-B6FA-C20AC8C02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499" y="504855"/>
            <a:ext cx="1733792" cy="18100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3724A91-E65E-4E59-9DCB-3287E869E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3" y="4376057"/>
            <a:ext cx="54768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Capacitación en Ansible</a:t>
            </a:r>
          </a:p>
        </p:txBody>
      </p:sp>
      <p:sp>
        <p:nvSpPr>
          <p:cNvPr id="12" name="10 Marcador de contenido"/>
          <p:cNvSpPr txBox="1">
            <a:spLocks/>
          </p:cNvSpPr>
          <p:nvPr/>
        </p:nvSpPr>
        <p:spPr>
          <a:xfrm>
            <a:off x="790832" y="1324136"/>
            <a:ext cx="10293179" cy="49054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_tradnl" sz="3600" b="1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4013" lvl="1" indent="-354013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Blip>
                <a:blip r:embed="rId2"/>
              </a:buBlip>
              <a:defRPr/>
            </a:pPr>
            <a:endParaRPr lang="es-ES_tradnl" sz="3200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1000"/>
              </a:spcBef>
              <a:buClr>
                <a:srgbClr val="00B0F0"/>
              </a:buClr>
              <a:buNone/>
              <a:defRPr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endParaRPr lang="es-ES_tradnl" sz="20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73E1F75-40AD-405D-9130-C8291FBC0D74}"/>
              </a:ext>
            </a:extLst>
          </p:cNvPr>
          <p:cNvSpPr/>
          <p:nvPr/>
        </p:nvSpPr>
        <p:spPr>
          <a:xfrm>
            <a:off x="790832" y="1097869"/>
            <a:ext cx="2663101" cy="739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  <a:defRPr/>
            </a:pPr>
            <a:r>
              <a:rPr lang="es-ES" sz="3200" b="1" dirty="0">
                <a:solidFill>
                  <a:srgbClr val="00B0F0"/>
                </a:solidFill>
                <a:latin typeface="Open Sans"/>
                <a:ea typeface="Open Sans Light" panose="020B0306030504020204" pitchFamily="34" charset="0"/>
                <a:cs typeface="Open Sans Light" panose="020B0306030504020204" pitchFamily="34" charset="0"/>
              </a:rPr>
              <a:t>INVENTARIO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3CA99A9-A2A1-44BE-90E1-83DCC8422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06" y="1970825"/>
            <a:ext cx="8010268" cy="38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636"/>
      </p:ext>
    </p:extLst>
  </p:cSld>
  <p:clrMapOvr>
    <a:masterClrMapping/>
  </p:clrMapOvr>
</p:sld>
</file>

<file path=ppt/theme/theme1.xml><?xml version="1.0" encoding="utf-8"?>
<a:theme xmlns:a="http://schemas.openxmlformats.org/drawingml/2006/main" name="Diapositiva Princip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Xeridia" id="{AD7A8B73-12ED-4A9F-B513-1D886FAD8184}" vid="{BC7AD503-71A9-458C-A6BB-BF0862613328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Xeridia" id="{AD7A8B73-12ED-4A9F-B513-1D886FAD8184}" vid="{D2018637-8C21-4866-9B0F-435D9F37433B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presentación Xeridia</Template>
  <TotalTime>35174</TotalTime>
  <Words>1866</Words>
  <Application>Microsoft Office PowerPoint</Application>
  <PresentationFormat>Panorámica</PresentationFormat>
  <Paragraphs>490</Paragraphs>
  <Slides>65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65</vt:i4>
      </vt:variant>
    </vt:vector>
  </HeadingPairs>
  <TitlesOfParts>
    <vt:vector size="75" baseType="lpstr">
      <vt:lpstr>Arial</vt:lpstr>
      <vt:lpstr>Calibri</vt:lpstr>
      <vt:lpstr>Calibri Light</vt:lpstr>
      <vt:lpstr>Courier New</vt:lpstr>
      <vt:lpstr>Open Sans</vt:lpstr>
      <vt:lpstr>Open Sans Light</vt:lpstr>
      <vt:lpstr>Open Sans Semibold</vt:lpstr>
      <vt:lpstr>Wingdings</vt:lpstr>
      <vt:lpstr>Diapositiva Principal</vt:lpstr>
      <vt:lpstr>Diseño personalizado</vt:lpstr>
      <vt:lpstr>Capacitación en Ansible</vt:lpstr>
      <vt:lpstr>Capacitación en Ansible</vt:lpstr>
      <vt:lpstr>Capacitación en Ansible</vt:lpstr>
      <vt:lpstr>Capacitación en Ansible</vt:lpstr>
      <vt:lpstr>Capacitación en Ansible</vt:lpstr>
      <vt:lpstr>Introducción a Ansible </vt:lpstr>
      <vt:lpstr>Capacitación en Ansible</vt:lpstr>
      <vt:lpstr>Capacitación en Ansible</vt:lpstr>
      <vt:lpstr>Capacitación en Ansible</vt:lpstr>
      <vt:lpstr>Capacitación en Ansible. Inventario</vt:lpstr>
      <vt:lpstr>Capacitación en Ansible. Inventario</vt:lpstr>
      <vt:lpstr>Capacitación en Ansible. Inventario</vt:lpstr>
      <vt:lpstr>Capacitación en Ansible. Inventario</vt:lpstr>
      <vt:lpstr>Capacitación en Ansible. Inventario</vt:lpstr>
      <vt:lpstr>Capacitación en Ansible. Inventario</vt:lpstr>
      <vt:lpstr>Capacitación en Ansible.</vt:lpstr>
      <vt:lpstr>Capacitación en Ansible.</vt:lpstr>
      <vt:lpstr>Capacitación en Ansible</vt:lpstr>
      <vt:lpstr>Capacitación en Ansible. Playbook</vt:lpstr>
      <vt:lpstr>Capacitación en Ansible. Playbook</vt:lpstr>
      <vt:lpstr>Capacitación en Ansible. Playbook</vt:lpstr>
      <vt:lpstr>Capacitación en Ansible. Tasks</vt:lpstr>
      <vt:lpstr>Introducción a Ansible. Tasks</vt:lpstr>
      <vt:lpstr>Capacitación en Ansible</vt:lpstr>
      <vt:lpstr>Capacitación en Ansible. Principales módulos</vt:lpstr>
      <vt:lpstr>Capacitación en Ansible. Módulos</vt:lpstr>
      <vt:lpstr>Capacitación en Ansible. Módulos</vt:lpstr>
      <vt:lpstr>Capacitación en Ansible. Módulos</vt:lpstr>
      <vt:lpstr>Capacitación en Ansible. Módulos</vt:lpstr>
      <vt:lpstr>Capacitación en Ansible. Módulos</vt:lpstr>
      <vt:lpstr>Capacitación en Ansible. Módulos</vt:lpstr>
      <vt:lpstr>Capacitación en Ansible.</vt:lpstr>
      <vt:lpstr>Capacitación en Ansible. Roles</vt:lpstr>
      <vt:lpstr>Capacitación en Ansible. Roles</vt:lpstr>
      <vt:lpstr>Capacitación en Ansible. Roles</vt:lpstr>
      <vt:lpstr>Capacitación en Ansible.</vt:lpstr>
      <vt:lpstr>Capacitación en Ansible. Variables</vt:lpstr>
      <vt:lpstr>Capacitación en Ansible. Variables</vt:lpstr>
      <vt:lpstr>Capacitación en Ansible. Variables</vt:lpstr>
      <vt:lpstr>Capacitación en Ansible</vt:lpstr>
      <vt:lpstr>Capacitación en Ansible. Comandos</vt:lpstr>
      <vt:lpstr>Capacitación en Ansible. Comandos</vt:lpstr>
      <vt:lpstr>Capacitación en Ansible. Comandos</vt:lpstr>
      <vt:lpstr>Capacitación en Ansible. Comandos</vt:lpstr>
      <vt:lpstr>Capacitación en Ansible. Comandos (Facts)</vt:lpstr>
      <vt:lpstr>Capacitación en Ansible. Comandos</vt:lpstr>
      <vt:lpstr>Capacitación en Ansible. Comandos</vt:lpstr>
      <vt:lpstr>Capacitación en Ansible. Comandos</vt:lpstr>
      <vt:lpstr>Capacitación en Ansible. Comandos</vt:lpstr>
      <vt:lpstr>Capacitación en Ansible. Comandos</vt:lpstr>
      <vt:lpstr>Capacitación en Ansible. Comandos</vt:lpstr>
      <vt:lpstr>Capacitación en Ansible. Comandos</vt:lpstr>
      <vt:lpstr>Capacitación en Ansible. Comandos</vt:lpstr>
      <vt:lpstr>Capacitación en Ansible: Web de ansible-galaxy</vt:lpstr>
      <vt:lpstr>Capacitación en Ansible. Comandos</vt:lpstr>
      <vt:lpstr>Capacitación en Ansible: Comandos</vt:lpstr>
      <vt:lpstr>Capacitación en Ansible: Comandos</vt:lpstr>
      <vt:lpstr>Capacitación en Ansible</vt:lpstr>
      <vt:lpstr>Capacitación en Ansible</vt:lpstr>
      <vt:lpstr>Capacitación en Ansible: Demo</vt:lpstr>
      <vt:lpstr>Referencias</vt:lpstr>
      <vt:lpstr>Referencias</vt:lpstr>
      <vt:lpstr>Prácticas y talleres</vt:lpstr>
      <vt:lpstr>¿PREGUNTAS?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cristina.bello</dc:creator>
  <cp:lastModifiedBy>David Rodriguez</cp:lastModifiedBy>
  <cp:revision>2267</cp:revision>
  <dcterms:created xsi:type="dcterms:W3CDTF">2014-01-22T16:00:35Z</dcterms:created>
  <dcterms:modified xsi:type="dcterms:W3CDTF">2020-03-09T21:04:36Z</dcterms:modified>
</cp:coreProperties>
</file>